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4"/>
  </p:sldMasterIdLst>
  <p:notesMasterIdLst>
    <p:notesMasterId r:id="rId42"/>
  </p:notesMasterIdLst>
  <p:handoutMasterIdLst>
    <p:handoutMasterId r:id="rId43"/>
  </p:handoutMasterIdLst>
  <p:sldIdLst>
    <p:sldId id="256" r:id="rId5"/>
    <p:sldId id="262" r:id="rId6"/>
    <p:sldId id="261" r:id="rId7"/>
    <p:sldId id="263" r:id="rId8"/>
    <p:sldId id="268" r:id="rId9"/>
    <p:sldId id="274" r:id="rId10"/>
    <p:sldId id="277" r:id="rId11"/>
    <p:sldId id="545" r:id="rId12"/>
    <p:sldId id="278" r:id="rId13"/>
    <p:sldId id="276" r:id="rId14"/>
    <p:sldId id="275" r:id="rId15"/>
    <p:sldId id="279" r:id="rId16"/>
    <p:sldId id="296" r:id="rId17"/>
    <p:sldId id="297" r:id="rId18"/>
    <p:sldId id="285" r:id="rId19"/>
    <p:sldId id="271" r:id="rId20"/>
    <p:sldId id="290" r:id="rId21"/>
    <p:sldId id="280" r:id="rId22"/>
    <p:sldId id="282" r:id="rId23"/>
    <p:sldId id="281" r:id="rId24"/>
    <p:sldId id="273" r:id="rId25"/>
    <p:sldId id="375" r:id="rId26"/>
    <p:sldId id="284" r:id="rId27"/>
    <p:sldId id="438" r:id="rId28"/>
    <p:sldId id="439" r:id="rId29"/>
    <p:sldId id="477" r:id="rId30"/>
    <p:sldId id="447" r:id="rId31"/>
    <p:sldId id="449" r:id="rId32"/>
    <p:sldId id="457" r:id="rId33"/>
    <p:sldId id="458" r:id="rId34"/>
    <p:sldId id="540" r:id="rId35"/>
    <p:sldId id="541" r:id="rId36"/>
    <p:sldId id="542" r:id="rId37"/>
    <p:sldId id="289" r:id="rId38"/>
    <p:sldId id="543" r:id="rId39"/>
    <p:sldId id="544" r:id="rId40"/>
    <p:sldId id="260" r:id="rId41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9C"/>
    <a:srgbClr val="D0E0F2"/>
    <a:srgbClr val="FFE5D7"/>
    <a:srgbClr val="3368AC"/>
    <a:srgbClr val="FF7610"/>
    <a:srgbClr val="FFDFCA"/>
    <a:srgbClr val="FF8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06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6F58925-A418-48E6-B9E9-48FCBA4FB693}" type="datetimeFigureOut">
              <a:rPr lang="fr-BE" smtClean="0"/>
              <a:t>30/09/2024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D5D5623-4F6F-4A51-B1C5-71038171BF6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5664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95F36B6-B12A-42D3-9FA3-A2F1930EAB42}" type="datetimeFigureOut">
              <a:rPr lang="fr-BE" smtClean="0"/>
              <a:t>30/09/2024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3A03B2A-0817-45B5-98B4-D76D9271E50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90698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fon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54"/>
          <a:stretch/>
        </p:blipFill>
        <p:spPr bwMode="auto">
          <a:xfrm>
            <a:off x="0" y="-1962150"/>
            <a:ext cx="9144000" cy="882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16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2381"/>
            <a:ext cx="7772400" cy="2387600"/>
          </a:xfrm>
          <a:prstGeom prst="roundRect">
            <a:avLst/>
          </a:prstGeom>
          <a:solidFill>
            <a:srgbClr val="D0E0F2"/>
          </a:solidFill>
          <a:ln w="63500">
            <a:solidFill>
              <a:srgbClr val="00609C"/>
            </a:solidFill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fr-FR" dirty="0"/>
              <a:t>Titre de la 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181951"/>
            <a:ext cx="6858000" cy="1226336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Prénom Nom Fonction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4800" y="5619600"/>
            <a:ext cx="6840000" cy="518400"/>
          </a:xfrm>
          <a:prstGeom prst="rect">
            <a:avLst/>
          </a:prstGeom>
        </p:spPr>
        <p:txBody>
          <a:bodyPr anchor="ctr"/>
          <a:lstStyle>
            <a:lvl1pPr marL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defRPr lang="fr-BE" sz="2400" i="1" kern="1200" dirty="0">
                <a:solidFill>
                  <a:srgbClr val="00609C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5340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735BE8-B008-4232-8322-4D64982E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41BA223-A11D-4BC4-8654-38F760677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485194"/>
            <a:ext cx="7886700" cy="82296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solidFill>
                  <a:srgbClr val="3368AC"/>
                </a:solidFill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1371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7600"/>
            <a:ext cx="5487750" cy="365125"/>
          </a:xfrm>
        </p:spPr>
        <p:txBody>
          <a:bodyPr/>
          <a:lstStyle/>
          <a:p>
            <a:r>
              <a:rPr lang="fr-BE"/>
              <a:t>Chapitre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583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0000" y="6357600"/>
            <a:ext cx="5486400" cy="365125"/>
          </a:xfrm>
        </p:spPr>
        <p:txBody>
          <a:bodyPr/>
          <a:lstStyle/>
          <a:p>
            <a:r>
              <a:rPr lang="fr-BE"/>
              <a:t>Chapitre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446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.jpg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2" r="61035" b="32454"/>
          <a:stretch/>
        </p:blipFill>
        <p:spPr bwMode="auto">
          <a:xfrm>
            <a:off x="1" y="6249600"/>
            <a:ext cx="9143999" cy="6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14800" y="223200"/>
            <a:ext cx="6199200" cy="118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58800"/>
            <a:ext cx="7886700" cy="45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fr-BE" dirty="0"/>
              <a:t>Chapitre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fld id="{B8C131FB-5B43-45DB-B0FC-5554EF74D245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400" y="5256001"/>
            <a:ext cx="2131200" cy="128411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0" y="172800"/>
            <a:ext cx="160569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7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6" r:id="rId2"/>
    <p:sldLayoutId id="2147483669" r:id="rId3"/>
    <p:sldLayoutId id="2147483658" r:id="rId4"/>
    <p:sldLayoutId id="2147483663" r:id="rId5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09C"/>
          </a:solidFill>
          <a:latin typeface="Arial Rounded MT Bold" panose="020F0704030504030204" pitchFamily="34" charset="0"/>
          <a:ea typeface="+mj-ea"/>
          <a:cs typeface="Arial" panose="020B0604020202020204" pitchFamily="34" charset="0"/>
        </a:defRPr>
      </a:lvl1pPr>
    </p:titleStyle>
    <p:bodyStyle>
      <a:lvl1pPr marL="450000" indent="-45000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0"/>
        </a:buBlip>
        <a:defRPr sz="2800" kern="1200">
          <a:solidFill>
            <a:srgbClr val="00609C"/>
          </a:solidFill>
          <a:latin typeface="+mn-lt"/>
          <a:ea typeface="+mn-ea"/>
          <a:cs typeface="+mn-cs"/>
        </a:defRPr>
      </a:lvl1pPr>
      <a:lvl2pPr marL="719138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09C"/>
          </a:solidFill>
          <a:latin typeface="+mn-lt"/>
          <a:ea typeface="+mn-ea"/>
          <a:cs typeface="+mn-cs"/>
        </a:defRPr>
      </a:lvl2pPr>
      <a:lvl3pPr marL="989013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09C"/>
          </a:solidFill>
          <a:latin typeface="+mn-lt"/>
          <a:ea typeface="+mn-ea"/>
          <a:cs typeface="+mn-cs"/>
        </a:defRPr>
      </a:lvl3pPr>
      <a:lvl4pPr marL="126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09C"/>
          </a:solidFill>
          <a:latin typeface="+mn-lt"/>
          <a:ea typeface="+mn-ea"/>
          <a:cs typeface="+mn-cs"/>
        </a:defRPr>
      </a:lvl4pPr>
      <a:lvl5pPr marL="153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09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00" y="1418400"/>
            <a:ext cx="4816800" cy="324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99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00518" y="223200"/>
            <a:ext cx="7144870" cy="1188000"/>
          </a:xfrm>
        </p:spPr>
        <p:txBody>
          <a:bodyPr>
            <a:normAutofit/>
          </a:bodyPr>
          <a:lstStyle/>
          <a:p>
            <a:r>
              <a:rPr lang="fr-FR" dirty="0"/>
              <a:t>Rappels importants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43435" y="1558800"/>
            <a:ext cx="8901953" cy="4543200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Préparation vêlage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Césarienne : - intervention dès ouverture du col</a:t>
            </a:r>
          </a:p>
          <a:p>
            <a:endParaRPr lang="fr-FR" dirty="0"/>
          </a:p>
          <a:p>
            <a:r>
              <a:rPr lang="fr-FR" dirty="0"/>
              <a:t>Colostrum : vérifier la qualité, 3l les 24 premières 								heures</a:t>
            </a:r>
          </a:p>
          <a:p>
            <a:endParaRPr lang="fr-FR" dirty="0"/>
          </a:p>
          <a:p>
            <a:r>
              <a:rPr lang="fr-FR" dirty="0"/>
              <a:t>Quantité de lait et de liquide ( 5 l minimum par jour)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Gestion des diarrhées : vaccinations, carotène 						isolement, saisons</a:t>
            </a:r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872482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00518" y="223200"/>
            <a:ext cx="7144870" cy="1188000"/>
          </a:xfrm>
        </p:spPr>
        <p:txBody>
          <a:bodyPr>
            <a:normAutofit/>
          </a:bodyPr>
          <a:lstStyle/>
          <a:p>
            <a:r>
              <a:rPr lang="fr-FR" dirty="0"/>
              <a:t>Rappels importants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Tenir le veau au chaud les premiers jours</a:t>
            </a:r>
          </a:p>
          <a:p>
            <a:pPr marL="0" indent="0">
              <a:buNone/>
            </a:pPr>
            <a:r>
              <a:rPr lang="fr-FR" dirty="0"/>
              <a:t>       lampe, niche à veau, sol </a:t>
            </a:r>
          </a:p>
          <a:p>
            <a:endParaRPr lang="fr-FR" dirty="0"/>
          </a:p>
          <a:p>
            <a:r>
              <a:rPr lang="fr-FR" dirty="0"/>
              <a:t>Cordon ombilical</a:t>
            </a:r>
          </a:p>
          <a:p>
            <a:endParaRPr lang="fr-FR" dirty="0"/>
          </a:p>
          <a:p>
            <a:r>
              <a:rPr lang="fr-FR" dirty="0"/>
              <a:t>Foin et céréales appétentes à disposition</a:t>
            </a:r>
          </a:p>
          <a:p>
            <a:pPr marL="0" indent="0">
              <a:buNone/>
            </a:pPr>
            <a:r>
              <a:rPr lang="fr-FR" dirty="0"/>
              <a:t>     Le sevrage est possible quand le veau 	ingère 2 kg de concentré par jour</a:t>
            </a:r>
          </a:p>
          <a:p>
            <a:pPr marL="0" indent="0">
              <a:buNone/>
            </a:pPr>
            <a:endParaRPr lang="fr-FR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2558752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00518" y="223200"/>
            <a:ext cx="5961529" cy="1188000"/>
          </a:xfrm>
        </p:spPr>
        <p:txBody>
          <a:bodyPr>
            <a:normAutofit fontScale="90000"/>
          </a:bodyPr>
          <a:lstStyle/>
          <a:p>
            <a:r>
              <a:rPr lang="fr-FR" dirty="0"/>
              <a:t>Jeunes génisses BBB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G</a:t>
            </a:r>
            <a:r>
              <a:rPr lang="fr-BE" dirty="0"/>
              <a:t>QM autour de 800 g sans engraissement</a:t>
            </a:r>
            <a:endParaRPr lang="fr-FR" dirty="0"/>
          </a:p>
          <a:p>
            <a:r>
              <a:rPr lang="fr-FR" dirty="0"/>
              <a:t>C</a:t>
            </a:r>
            <a:r>
              <a:rPr lang="fr-BE" dirty="0" err="1"/>
              <a:t>alcul</a:t>
            </a:r>
            <a:r>
              <a:rPr lang="fr-BE" dirty="0"/>
              <a:t> de ration avec énergie  à 1000 </a:t>
            </a:r>
            <a:r>
              <a:rPr lang="fr-BE" dirty="0" err="1"/>
              <a:t>vem</a:t>
            </a:r>
            <a:r>
              <a:rPr lang="fr-BE" dirty="0"/>
              <a:t> et PBD à 150g PBD pendant période de croissance (jusque 40 mois ! Surtout si veau au pis)</a:t>
            </a:r>
          </a:p>
          <a:p>
            <a:r>
              <a:rPr lang="fr-FR" dirty="0"/>
              <a:t>Pour les races </a:t>
            </a:r>
            <a:r>
              <a:rPr lang="fr-FR" dirty="0" err="1"/>
              <a:t>allaittantes</a:t>
            </a:r>
            <a:r>
              <a:rPr lang="fr-FR" dirty="0"/>
              <a:t> non culards : 800 </a:t>
            </a:r>
            <a:r>
              <a:rPr lang="fr-FR" dirty="0" err="1"/>
              <a:t>vem</a:t>
            </a:r>
            <a:r>
              <a:rPr lang="fr-FR" dirty="0"/>
              <a:t> et 120 g de PBD seront suffisants</a:t>
            </a:r>
          </a:p>
          <a:p>
            <a:r>
              <a:rPr lang="fr-FR" dirty="0"/>
              <a:t>Exemple de composition :</a:t>
            </a:r>
          </a:p>
          <a:p>
            <a:pPr marL="0" indent="0">
              <a:buNone/>
            </a:pPr>
            <a:r>
              <a:rPr lang="fr-FR" dirty="0"/>
              <a:t>         - ensilage maïs :1100 </a:t>
            </a:r>
            <a:r>
              <a:rPr lang="fr-FR" dirty="0" err="1"/>
              <a:t>vem</a:t>
            </a:r>
            <a:r>
              <a:rPr lang="fr-FR" dirty="0"/>
              <a:t> et 60¨g PBD</a:t>
            </a:r>
          </a:p>
          <a:p>
            <a:pPr marL="0" indent="0">
              <a:buNone/>
            </a:pPr>
            <a:r>
              <a:rPr lang="fr-FR" dirty="0"/>
              <a:t>         - ensilage Herbe : très variable mais en 	moyenne 800 </a:t>
            </a:r>
            <a:r>
              <a:rPr lang="fr-FR" dirty="0" err="1"/>
              <a:t>vem</a:t>
            </a:r>
            <a:r>
              <a:rPr lang="fr-FR" dirty="0"/>
              <a:t> </a:t>
            </a:r>
            <a:r>
              <a:rPr lang="fr-FR"/>
              <a:t>et 160 g </a:t>
            </a:r>
            <a:r>
              <a:rPr lang="fr-FR" dirty="0"/>
              <a:t>PBD</a:t>
            </a:r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3587174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00518" y="223200"/>
            <a:ext cx="6526306" cy="1188000"/>
          </a:xfrm>
        </p:spPr>
        <p:txBody>
          <a:bodyPr>
            <a:normAutofit/>
          </a:bodyPr>
          <a:lstStyle/>
          <a:p>
            <a:r>
              <a:rPr lang="fr-BE" dirty="0"/>
              <a:t>Energie et fertilité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Monitoring de la fécondité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90AEEB4-6D2B-46DD-A28C-0CB97973A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66" y="1519965"/>
            <a:ext cx="6705598" cy="456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08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00518" y="223200"/>
            <a:ext cx="5800164" cy="1188000"/>
          </a:xfrm>
        </p:spPr>
        <p:txBody>
          <a:bodyPr>
            <a:normAutofit/>
          </a:bodyPr>
          <a:lstStyle/>
          <a:p>
            <a:r>
              <a:rPr lang="fr-BE" dirty="0"/>
              <a:t>Azote et fertilité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Monitoring de la fécondité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8C7C1BD-F59A-430B-8567-E070588DA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082" y="1411200"/>
            <a:ext cx="5256116" cy="484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6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00518" y="223200"/>
            <a:ext cx="5809129" cy="1188000"/>
          </a:xfrm>
        </p:spPr>
        <p:txBody>
          <a:bodyPr>
            <a:normAutofit/>
          </a:bodyPr>
          <a:lstStyle/>
          <a:p>
            <a:r>
              <a:rPr lang="fr-BE" dirty="0"/>
              <a:t>Stress thermique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Monitoring de la fécondité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A6CAC54-808C-4220-B9BB-ACE9B1720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24" y="1290918"/>
            <a:ext cx="7477482" cy="49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94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00518" y="223200"/>
            <a:ext cx="7144870" cy="1188000"/>
          </a:xfrm>
        </p:spPr>
        <p:txBody>
          <a:bodyPr>
            <a:normAutofit/>
          </a:bodyPr>
          <a:lstStyle/>
          <a:p>
            <a:r>
              <a:rPr lang="fr-BE" dirty="0"/>
              <a:t>Index = définition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Un index génétique est une évaluation mathématique du potentiel de transmission d’un caractère d’un individu à sa descendance.</a:t>
            </a:r>
          </a:p>
          <a:p>
            <a:endParaRPr lang="fr-BE" dirty="0"/>
          </a:p>
          <a:p>
            <a:endParaRPr lang="fr-BE" dirty="0"/>
          </a:p>
          <a:p>
            <a:pPr marL="0" indent="0">
              <a:buNone/>
            </a:pPr>
            <a:r>
              <a:rPr lang="fr-BE" dirty="0"/>
              <a:t>     </a:t>
            </a:r>
            <a:r>
              <a:rPr lang="fr-BE" sz="8000" dirty="0">
                <a:solidFill>
                  <a:srgbClr val="FF0000"/>
                </a:solidFill>
              </a:rPr>
              <a:t>P =  G + 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génétique</a:t>
            </a:r>
          </a:p>
        </p:txBody>
      </p:sp>
    </p:spTree>
    <p:extLst>
      <p:ext uri="{BB962C8B-B14F-4D97-AF65-F5344CB8AC3E}">
        <p14:creationId xmlns:p14="http://schemas.microsoft.com/office/powerpoint/2010/main" val="1518366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00518" y="223200"/>
            <a:ext cx="5602941" cy="1188000"/>
          </a:xfrm>
        </p:spPr>
        <p:txBody>
          <a:bodyPr>
            <a:normAutofit/>
          </a:bodyPr>
          <a:lstStyle/>
          <a:p>
            <a:r>
              <a:rPr lang="fr-BE" dirty="0"/>
              <a:t>3 TYPES D INDEX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INDEX SUR ASCENDANTS </a:t>
            </a:r>
          </a:p>
          <a:p>
            <a:endParaRPr lang="fr-BE" dirty="0"/>
          </a:p>
          <a:p>
            <a:endParaRPr lang="fr-BE" dirty="0"/>
          </a:p>
          <a:p>
            <a:r>
              <a:rPr lang="fr-BE" dirty="0"/>
              <a:t>INDEX GENOMIQUES</a:t>
            </a:r>
          </a:p>
          <a:p>
            <a:endParaRPr lang="fr-BE" dirty="0"/>
          </a:p>
          <a:p>
            <a:endParaRPr lang="fr-BE" dirty="0"/>
          </a:p>
          <a:p>
            <a:r>
              <a:rPr lang="fr-BE" dirty="0"/>
              <a:t>INDEX SUR DESCENDANTS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génétique</a:t>
            </a:r>
          </a:p>
        </p:txBody>
      </p:sp>
    </p:spTree>
    <p:extLst>
      <p:ext uri="{BB962C8B-B14F-4D97-AF65-F5344CB8AC3E}">
        <p14:creationId xmlns:p14="http://schemas.microsoft.com/office/powerpoint/2010/main" val="3932792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00518" y="223200"/>
            <a:ext cx="5728447" cy="1188000"/>
          </a:xfrm>
        </p:spPr>
        <p:txBody>
          <a:bodyPr>
            <a:normAutofit/>
          </a:bodyPr>
          <a:lstStyle/>
          <a:p>
            <a:r>
              <a:rPr lang="fr-BE" dirty="0"/>
              <a:t>3 TYPES D INDEX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Contenu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génétique</a:t>
            </a:r>
          </a:p>
        </p:txBody>
      </p:sp>
      <p:graphicFrame>
        <p:nvGraphicFramePr>
          <p:cNvPr id="7" name="Espace réservé du contenu 4">
            <a:extLst>
              <a:ext uri="{FF2B5EF4-FFF2-40B4-BE49-F238E27FC236}">
                <a16:creationId xmlns:a16="http://schemas.microsoft.com/office/drawing/2014/main" id="{B8B309D8-DCC4-4E13-8930-9FDAE29B33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281613"/>
              </p:ext>
            </p:extLst>
          </p:nvPr>
        </p:nvGraphicFramePr>
        <p:xfrm>
          <a:off x="441064" y="1411200"/>
          <a:ext cx="7680960" cy="4836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80">
                  <a:extLst>
                    <a:ext uri="{9D8B030D-6E8A-4147-A177-3AD203B41FA5}">
                      <a16:colId xmlns:a16="http://schemas.microsoft.com/office/drawing/2014/main" val="847348428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val="1584102608"/>
                    </a:ext>
                  </a:extLst>
                </a:gridCol>
              </a:tblGrid>
              <a:tr h="1176946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Précision (=R²)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534501"/>
                  </a:ext>
                </a:extLst>
              </a:tr>
              <a:tr h="1305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Index sur ascendants (à partir des </a:t>
                      </a:r>
                      <a:r>
                        <a:rPr lang="fr-BE" dirty="0" err="1"/>
                        <a:t>pedigrées</a:t>
                      </a:r>
                      <a:r>
                        <a:rPr lang="fr-BE" dirty="0"/>
                        <a:t> et des performances connues )</a:t>
                      </a:r>
                    </a:p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Entre 0 et 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000518"/>
                  </a:ext>
                </a:extLst>
              </a:tr>
              <a:tr h="1176946">
                <a:tc>
                  <a:txBody>
                    <a:bodyPr/>
                    <a:lstStyle/>
                    <a:p>
                      <a:r>
                        <a:rPr lang="fr-BE" dirty="0"/>
                        <a:t>Index génomiques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Entre 30 et 70 %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058407"/>
                  </a:ext>
                </a:extLst>
              </a:tr>
              <a:tr h="1176946">
                <a:tc>
                  <a:txBody>
                    <a:bodyPr/>
                    <a:lstStyle/>
                    <a:p>
                      <a:r>
                        <a:rPr lang="fr-BE" dirty="0"/>
                        <a:t>Index polygéniques (à partir du testage des descendants)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Entre 70 et 99 %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192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765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41929" y="223200"/>
            <a:ext cx="6973421" cy="1188000"/>
          </a:xfrm>
        </p:spPr>
        <p:txBody>
          <a:bodyPr>
            <a:normAutofit/>
          </a:bodyPr>
          <a:lstStyle/>
          <a:p>
            <a:r>
              <a:rPr lang="fr-BE" sz="3200" dirty="0"/>
              <a:t>Principe des index génomiques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génétique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9259E78-D1C8-4BCF-8863-144B4CD36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27" y="1461277"/>
            <a:ext cx="7951248" cy="42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8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bovins allaitants management</a:t>
            </a:r>
            <a:endParaRPr lang="fr-BE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Dr Bernard Christiaens</a:t>
            </a:r>
          </a:p>
          <a:p>
            <a:r>
              <a:rPr lang="fr-FR" dirty="0"/>
              <a:t>Docteur en médecine vétérinaire</a:t>
            </a:r>
          </a:p>
          <a:p>
            <a:r>
              <a:rPr lang="fr-FR" dirty="0"/>
              <a:t>Responsable technique INOVEO et collaborateur scientifique ELEVEO</a:t>
            </a:r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2</a:t>
            </a:fld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16 octobre 2024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56215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00518" y="223200"/>
            <a:ext cx="7144870" cy="1188000"/>
          </a:xfrm>
        </p:spPr>
        <p:txBody>
          <a:bodyPr>
            <a:normAutofit/>
          </a:bodyPr>
          <a:lstStyle/>
          <a:p>
            <a:r>
              <a:rPr lang="fr-BE" dirty="0"/>
              <a:t>QUELS CARACTERES ?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BE" dirty="0"/>
              <a:t>Chaque éleveur a ses objectifs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/>
              <a:t>		COTATIONS LINEAIRES ? (disponibles)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/>
              <a:t>		INDEX FONCTIONNELS ? (disponibles)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/>
              <a:t>		INDEX POIDS CARCASSES ? (disponibles)</a:t>
            </a:r>
          </a:p>
          <a:p>
            <a:endParaRPr lang="fr-BE" dirty="0"/>
          </a:p>
          <a:p>
            <a:pPr marL="0" indent="0">
              <a:buNone/>
            </a:pPr>
            <a:r>
              <a:rPr lang="fr-BE" dirty="0"/>
              <a:t>		INDEX DE QUALITE DE LA VIANDE ? (</a:t>
            </a:r>
            <a:r>
              <a:rPr lang="fr-BE" dirty="0" err="1"/>
              <a:t>meat</a:t>
            </a:r>
            <a:r>
              <a:rPr lang="fr-BE" dirty="0"/>
              <a:t>+, à développer)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                           INDEX DE FAIBLE EMISSION DE CARBONE? (à développer </a:t>
            </a:r>
            <a:r>
              <a:rPr lang="fr-FR" dirty="0" err="1"/>
              <a:t>Bbvert</a:t>
            </a:r>
            <a:r>
              <a:rPr lang="fr-FR" dirty="0"/>
              <a:t>))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                           INDEX EFFICIENCE ALIMENTAIRE , (à développer, </a:t>
            </a:r>
            <a:r>
              <a:rPr lang="fr-FR" dirty="0" err="1"/>
              <a:t>Bbvert</a:t>
            </a:r>
            <a:r>
              <a:rPr lang="fr-FR" dirty="0"/>
              <a:t>)</a:t>
            </a:r>
            <a:endParaRPr lang="fr-BE" dirty="0"/>
          </a:p>
          <a:p>
            <a:pPr marL="0" indent="0">
              <a:buNone/>
            </a:pPr>
            <a:r>
              <a:rPr lang="fr-BE" dirty="0"/>
              <a:t>	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génétique</a:t>
            </a:r>
          </a:p>
        </p:txBody>
      </p:sp>
    </p:spTree>
    <p:extLst>
      <p:ext uri="{BB962C8B-B14F-4D97-AF65-F5344CB8AC3E}">
        <p14:creationId xmlns:p14="http://schemas.microsoft.com/office/powerpoint/2010/main" val="2038528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00518" y="223200"/>
            <a:ext cx="4948517" cy="1188000"/>
          </a:xfrm>
        </p:spPr>
        <p:txBody>
          <a:bodyPr>
            <a:normAutofit/>
          </a:bodyPr>
          <a:lstStyle/>
          <a:p>
            <a:r>
              <a:rPr lang="fr-BE" dirty="0"/>
              <a:t>Objectifs repro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Objectifs adaptés aux races et aux coûts  des intrants</a:t>
            </a:r>
          </a:p>
          <a:p>
            <a:r>
              <a:rPr lang="fr-BE" dirty="0"/>
              <a:t>Âge premier vêlage : 24 mois</a:t>
            </a:r>
          </a:p>
          <a:p>
            <a:pPr marL="0" indent="0">
              <a:buNone/>
            </a:pPr>
            <a:endParaRPr lang="fr-BE" dirty="0"/>
          </a:p>
          <a:p>
            <a:r>
              <a:rPr lang="fr-BE" dirty="0"/>
              <a:t>Intervalle vêlage : 360 jours</a:t>
            </a:r>
          </a:p>
          <a:p>
            <a:pPr marL="0" indent="0">
              <a:buNone/>
            </a:pPr>
            <a:endParaRPr lang="fr-BE" dirty="0"/>
          </a:p>
          <a:p>
            <a:r>
              <a:rPr lang="fr-BE" dirty="0"/>
              <a:t>Âge de réforme &lt; 5 ans</a:t>
            </a:r>
          </a:p>
          <a:p>
            <a:endParaRPr lang="fr-BE" dirty="0"/>
          </a:p>
          <a:p>
            <a:r>
              <a:rPr lang="fr-BE" dirty="0"/>
              <a:t>Nombre de vêlage entre 2 et 3</a:t>
            </a:r>
          </a:p>
          <a:p>
            <a:endParaRPr lang="fr-BE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Monitoring de la fécondité</a:t>
            </a:r>
          </a:p>
        </p:txBody>
      </p:sp>
    </p:spTree>
    <p:extLst>
      <p:ext uri="{BB962C8B-B14F-4D97-AF65-F5344CB8AC3E}">
        <p14:creationId xmlns:p14="http://schemas.microsoft.com/office/powerpoint/2010/main" val="4219887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3364" y="223200"/>
            <a:ext cx="6024721" cy="1188000"/>
          </a:xfrm>
        </p:spPr>
        <p:txBody>
          <a:bodyPr/>
          <a:lstStyle/>
          <a:p>
            <a:r>
              <a:rPr lang="fr-BE" sz="3600" dirty="0"/>
              <a:t> Intérêt de l’insémination artificielle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7300" y="2086780"/>
            <a:ext cx="7886700" cy="2968299"/>
          </a:xfrm>
        </p:spPr>
        <p:txBody>
          <a:bodyPr/>
          <a:lstStyle/>
          <a:p>
            <a:r>
              <a:rPr lang="fr-BE" dirty="0"/>
              <a:t>Economie du taureau (côté financier et exposition au danger)</a:t>
            </a:r>
          </a:p>
          <a:p>
            <a:r>
              <a:rPr lang="fr-BE" dirty="0"/>
              <a:t>Amélioration du potentiel génétique</a:t>
            </a:r>
          </a:p>
          <a:p>
            <a:r>
              <a:rPr lang="fr-BE" dirty="0"/>
              <a:t>Meilleure gestion de la reproduction</a:t>
            </a:r>
          </a:p>
          <a:p>
            <a:r>
              <a:rPr lang="fr-BE" dirty="0"/>
              <a:t>Protection sanitaire des vaches</a:t>
            </a:r>
          </a:p>
          <a:p>
            <a:r>
              <a:rPr lang="fr-BE" dirty="0"/>
              <a:t>Mieux adapté aux gros troupeaux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0963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00518" y="223200"/>
            <a:ext cx="6060141" cy="1188000"/>
          </a:xfrm>
        </p:spPr>
        <p:txBody>
          <a:bodyPr>
            <a:normAutofit fontScale="90000"/>
          </a:bodyPr>
          <a:lstStyle/>
          <a:p>
            <a:r>
              <a:rPr lang="fr-BE" dirty="0"/>
              <a:t>CONDITIONS DE BASE POUR REUSSIR L IA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Monitoring de la fécondité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CCB9B4E-9122-480E-BE0B-99D5621A8EE0}"/>
              </a:ext>
            </a:extLst>
          </p:cNvPr>
          <p:cNvSpPr txBox="1">
            <a:spLocks/>
          </p:cNvSpPr>
          <p:nvPr/>
        </p:nvSpPr>
        <p:spPr>
          <a:xfrm>
            <a:off x="923365" y="1757082"/>
            <a:ext cx="7591985" cy="4344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0000" indent="-45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Tx/>
              <a:buBlip>
                <a:blip r:embed="rId2"/>
              </a:buBlip>
              <a:defRPr sz="2800" kern="1200">
                <a:solidFill>
                  <a:srgbClr val="00609C"/>
                </a:solidFill>
                <a:latin typeface="+mn-lt"/>
                <a:ea typeface="+mn-ea"/>
                <a:cs typeface="+mn-cs"/>
              </a:defRPr>
            </a:lvl1pPr>
            <a:lvl2pPr marL="719138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609C"/>
                </a:solidFill>
                <a:latin typeface="+mn-lt"/>
                <a:ea typeface="+mn-ea"/>
                <a:cs typeface="+mn-cs"/>
              </a:defRPr>
            </a:lvl2pPr>
            <a:lvl3pPr marL="98901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09C"/>
                </a:solidFill>
                <a:latin typeface="+mn-lt"/>
                <a:ea typeface="+mn-ea"/>
                <a:cs typeface="+mn-cs"/>
              </a:defRPr>
            </a:lvl3pPr>
            <a:lvl4pPr marL="126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09C"/>
                </a:solidFill>
                <a:latin typeface="+mn-lt"/>
                <a:ea typeface="+mn-ea"/>
                <a:cs typeface="+mn-cs"/>
              </a:defRPr>
            </a:lvl4pPr>
            <a:lvl5pPr marL="153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09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b="1" dirty="0"/>
              <a:t>Une bonne détection des chaleurs </a:t>
            </a:r>
            <a:r>
              <a:rPr lang="fr-BE" dirty="0"/>
              <a:t>(qualité d’observation ou du matériel de détection ou les deux…)</a:t>
            </a:r>
          </a:p>
          <a:p>
            <a:r>
              <a:rPr lang="fr-BE" b="1" dirty="0"/>
              <a:t>De bonnes conditions de management </a:t>
            </a:r>
            <a:r>
              <a:rPr lang="fr-BE" dirty="0"/>
              <a:t>(bâtiments, alimentation)</a:t>
            </a:r>
          </a:p>
          <a:p>
            <a:r>
              <a:rPr lang="fr-BE" b="1" dirty="0"/>
              <a:t>Qualité des paillettes utilisées </a:t>
            </a:r>
          </a:p>
          <a:p>
            <a:r>
              <a:rPr lang="fr-BE" b="1" dirty="0"/>
              <a:t>Maîtrise technique de l’opérateur</a:t>
            </a:r>
          </a:p>
          <a:p>
            <a:r>
              <a:rPr lang="fr-BE" b="1" dirty="0"/>
              <a:t>Bonne contention de l’animal</a:t>
            </a:r>
          </a:p>
          <a:p>
            <a:r>
              <a:rPr lang="fr-BE" b="1" dirty="0"/>
              <a:t>Opérateur CALME…</a:t>
            </a:r>
          </a:p>
        </p:txBody>
      </p:sp>
    </p:spTree>
    <p:extLst>
      <p:ext uri="{BB962C8B-B14F-4D97-AF65-F5344CB8AC3E}">
        <p14:creationId xmlns:p14="http://schemas.microsoft.com/office/powerpoint/2010/main" val="3567546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BE" sz="5400" dirty="0"/>
              <a:t>Systèmes de détection des chaleurs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pPr/>
              <a:t>24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31160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4000" dirty="0"/>
              <a:t>Les systèmes de détection de chaleur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25</a:t>
            </a:fld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404A59E-B4F6-4F42-B25C-7F03756D4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4" t="18004" r="27459" b="15440"/>
          <a:stretch/>
        </p:blipFill>
        <p:spPr>
          <a:xfrm>
            <a:off x="5542384" y="1642188"/>
            <a:ext cx="1922445" cy="196315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45722C2-F22B-18B2-AEC0-6BDD69BC9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868" y="4207923"/>
            <a:ext cx="3607146" cy="1418436"/>
          </a:xfrm>
          <a:prstGeom prst="rect">
            <a:avLst/>
          </a:prstGeom>
        </p:spPr>
      </p:pic>
      <p:pic>
        <p:nvPicPr>
          <p:cNvPr id="2050" name="Picture 2" descr="Audioguide PLAZA DE TOROS - Visite - Guide Touristique - TravelMate">
            <a:extLst>
              <a:ext uri="{FF2B5EF4-FFF2-40B4-BE49-F238E27FC236}">
                <a16:creationId xmlns:a16="http://schemas.microsoft.com/office/drawing/2014/main" id="{985F0159-CB6F-48FE-9B7C-5A6EBE53C2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12503"/>
            <a:ext cx="3019218" cy="169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6CE0352-1EBD-4602-8BC1-898EE06E90BE}"/>
              </a:ext>
            </a:extLst>
          </p:cNvPr>
          <p:cNvSpPr txBox="1"/>
          <p:nvPr/>
        </p:nvSpPr>
        <p:spPr>
          <a:xfrm>
            <a:off x="805191" y="3514443"/>
            <a:ext cx="3019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Bahnschrift SemiBold" panose="020B0502040204020203" pitchFamily="34" charset="0"/>
              </a:rPr>
              <a:t>TAUREAU DETECTEUR</a:t>
            </a:r>
            <a:endParaRPr lang="fr-BE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dirty="0"/>
              <a:t>Détection des chaleurs</a:t>
            </a:r>
            <a:br>
              <a:rPr lang="fr-BE" sz="4000" dirty="0"/>
            </a:br>
            <a:r>
              <a:rPr lang="fr-BE" sz="3200" dirty="0"/>
              <a:t>Fenêtre et index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26</a:t>
            </a:fld>
            <a:endParaRPr lang="fr-BE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EC3C5611-12B1-4816-8198-FF34FD161A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15" t="33905" r="25883" b="16315"/>
          <a:stretch/>
        </p:blipFill>
        <p:spPr>
          <a:xfrm>
            <a:off x="1446473" y="2530038"/>
            <a:ext cx="6251053" cy="358658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1C5CFAE-5C74-95BC-35E7-336C9E76A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4" y="1452396"/>
            <a:ext cx="7182035" cy="103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40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600" dirty="0"/>
              <a:t>Moment de l’insémination et taux de réussite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27</a:t>
            </a:fld>
            <a:endParaRPr lang="fr-BE"/>
          </a:p>
        </p:txBody>
      </p:sp>
      <p:pic>
        <p:nvPicPr>
          <p:cNvPr id="5" name="Picture 2" descr="Figure 14Â : Influence du moment de lâinsÃ©mination sur le taux de rÃ©ussite. (Courot et Col, (1968) citÃ©Â  parÂ  Deletang, 1983).">
            <a:extLst>
              <a:ext uri="{FF2B5EF4-FFF2-40B4-BE49-F238E27FC236}">
                <a16:creationId xmlns:a16="http://schemas.microsoft.com/office/drawing/2014/main" id="{E7D6A479-DC6D-4419-96F6-BE117EF1DF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68" y="1687484"/>
            <a:ext cx="7409258" cy="425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632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600" dirty="0"/>
              <a:t>Principe de l’usage du SPERMVITAL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28</a:t>
            </a:fld>
            <a:endParaRPr lang="fr-BE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D72F421-47C9-44A7-8CFF-CF67176D5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r="19455"/>
          <a:stretch/>
        </p:blipFill>
        <p:spPr>
          <a:xfrm>
            <a:off x="2052918" y="1247863"/>
            <a:ext cx="4975411" cy="502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99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Le diagnostic de gestation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29</a:t>
            </a:fld>
            <a:endParaRPr lang="fr-BE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D34AFE7-3661-4C2E-82BE-8510D1B62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55052"/>
            <a:ext cx="7886700" cy="415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1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3B52E8-BB98-4F76-9952-10A9722CE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3</a:t>
            </a:fld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6DFB21-BF5E-43DE-A478-155648A9E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</a:t>
            </a:r>
            <a:r>
              <a:rPr lang="fr-BE" dirty="0" err="1"/>
              <a:t>tructure</a:t>
            </a:r>
            <a:r>
              <a:rPr lang="fr-BE" dirty="0"/>
              <a:t> groupe AWE</a:t>
            </a:r>
          </a:p>
        </p:txBody>
      </p:sp>
    </p:spTree>
    <p:extLst>
      <p:ext uri="{BB962C8B-B14F-4D97-AF65-F5344CB8AC3E}">
        <p14:creationId xmlns:p14="http://schemas.microsoft.com/office/powerpoint/2010/main" val="1884041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/>
              <a:t>Examen complémentaire: dosage PAG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30</a:t>
            </a:fld>
            <a:endParaRPr lang="fr-BE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A05FCAA-9249-4695-9620-E155FEFEF9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14115" y="1774930"/>
            <a:ext cx="7886700" cy="590931"/>
          </a:xfrm>
          <a:prstGeom prst="rect">
            <a:avLst/>
          </a:prstGeom>
          <a:ln>
            <a:solidFill>
              <a:srgbClr val="00609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BE" sz="1800" dirty="0">
                <a:solidFill>
                  <a:srgbClr val="00609C"/>
                </a:solidFill>
              </a:rPr>
              <a:t>La PAG = protéines associées à la gestation : en fait, des glycoprotéines produites par le placenta présentes dans le sang et le lait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21EEA8C-FB63-454C-B590-C1AB1DD5B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15" y="2651762"/>
            <a:ext cx="7145136" cy="309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81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00518" y="223200"/>
            <a:ext cx="6033247" cy="1188000"/>
          </a:xfrm>
        </p:spPr>
        <p:txBody>
          <a:bodyPr>
            <a:normAutofit fontScale="90000"/>
          </a:bodyPr>
          <a:lstStyle/>
          <a:p>
            <a:r>
              <a:rPr lang="fr-BE" dirty="0"/>
              <a:t>Le véto inséminateur   partenaire pour la vie !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Une tablette en relation directe avec </a:t>
            </a:r>
            <a:r>
              <a:rPr lang="fr-BE" dirty="0" err="1"/>
              <a:t>myawenet</a:t>
            </a:r>
            <a:r>
              <a:rPr lang="fr-BE" dirty="0"/>
              <a:t> : consanguinité, IAC, Taureaux favoris)</a:t>
            </a:r>
          </a:p>
          <a:p>
            <a:r>
              <a:rPr lang="fr-BE" dirty="0"/>
              <a:t>Une maitrise totale du fouiller</a:t>
            </a:r>
          </a:p>
          <a:p>
            <a:r>
              <a:rPr lang="fr-BE" dirty="0"/>
              <a:t>Une précision des diagnostics de chaleur et de gestation par échographie</a:t>
            </a:r>
          </a:p>
          <a:p>
            <a:r>
              <a:rPr lang="fr-FR" dirty="0"/>
              <a:t>C</a:t>
            </a:r>
            <a:r>
              <a:rPr lang="fr-BE" dirty="0" err="1"/>
              <a:t>onseils</a:t>
            </a:r>
            <a:r>
              <a:rPr lang="fr-BE" dirty="0"/>
              <a:t> divers de vétérinaires spécialisés (nutrition, sanitaire…)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31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Monitoring de la fécondité</a:t>
            </a:r>
          </a:p>
        </p:txBody>
      </p:sp>
    </p:spTree>
    <p:extLst>
      <p:ext uri="{BB962C8B-B14F-4D97-AF65-F5344CB8AC3E}">
        <p14:creationId xmlns:p14="http://schemas.microsoft.com/office/powerpoint/2010/main" val="4119132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00518" y="223200"/>
            <a:ext cx="7144870" cy="1188000"/>
          </a:xfrm>
        </p:spPr>
        <p:txBody>
          <a:bodyPr>
            <a:normAutofit fontScale="90000"/>
          </a:bodyPr>
          <a:lstStyle/>
          <a:p>
            <a:r>
              <a:rPr lang="fr-FR" dirty="0"/>
              <a:t>Les indicateurs de demain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</a:t>
            </a:r>
            <a:r>
              <a:rPr lang="fr-BE" dirty="0"/>
              <a:t>LEVEO va proposer dans </a:t>
            </a:r>
            <a:r>
              <a:rPr lang="fr-BE" dirty="0" err="1"/>
              <a:t>WALLEsmart</a:t>
            </a:r>
            <a:r>
              <a:rPr lang="fr-BE" dirty="0"/>
              <a:t>  un </a:t>
            </a:r>
            <a:r>
              <a:rPr lang="fr-BE" dirty="0" err="1"/>
              <a:t>dashboard</a:t>
            </a:r>
            <a:r>
              <a:rPr lang="fr-BE" dirty="0"/>
              <a:t> = résumé des différents indicateurs de l’exploitation qui permet de se situer rapidement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BE" dirty="0"/>
              <a:t>             - âge au premier vêlage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BE" dirty="0"/>
              <a:t>             - IVV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BE" dirty="0"/>
              <a:t>             - paramètres technico-économiques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32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Monitoring de la fécondité</a:t>
            </a:r>
          </a:p>
        </p:txBody>
      </p:sp>
    </p:spTree>
    <p:extLst>
      <p:ext uri="{BB962C8B-B14F-4D97-AF65-F5344CB8AC3E}">
        <p14:creationId xmlns:p14="http://schemas.microsoft.com/office/powerpoint/2010/main" val="2380815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39153" y="223200"/>
            <a:ext cx="6992471" cy="1188000"/>
          </a:xfrm>
        </p:spPr>
        <p:txBody>
          <a:bodyPr>
            <a:normAutofit/>
          </a:bodyPr>
          <a:lstStyle/>
          <a:p>
            <a:r>
              <a:rPr lang="fr-FR" sz="3600" dirty="0"/>
              <a:t>LES SERVICES ELEVEO </a:t>
            </a:r>
            <a:endParaRPr lang="fr-BE" sz="36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12377" y="1558800"/>
            <a:ext cx="8731624" cy="4543200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SUIVI DE CROISSANCE AVEC SERVICE DE PESEE   4-7-12 MOIS</a:t>
            </a:r>
          </a:p>
          <a:p>
            <a:r>
              <a:rPr lang="fr-FR" dirty="0"/>
              <a:t>ENCODAGE POSSIBLE DIRECTEMENT PAR                  L ELEVEUR</a:t>
            </a:r>
          </a:p>
          <a:p>
            <a:r>
              <a:rPr lang="fr-FR" dirty="0"/>
              <a:t>EDITION BILAN REPRO</a:t>
            </a:r>
          </a:p>
          <a:p>
            <a:r>
              <a:rPr lang="fr-FR" dirty="0"/>
              <a:t>INDEXATION GENOMIQUE</a:t>
            </a:r>
          </a:p>
          <a:p>
            <a:r>
              <a:rPr lang="fr-FR" dirty="0"/>
              <a:t>CONSEILS ACCOUPLEMENT</a:t>
            </a:r>
          </a:p>
          <a:p>
            <a:r>
              <a:rPr lang="fr-FR" dirty="0"/>
              <a:t>INTERFACE AVEC WALLESMART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sz="1600" dirty="0"/>
              <a:t>Renseignements auprès de Géry Glorieux, adjoint à la direction : 083/230633 </a:t>
            </a:r>
          </a:p>
          <a:p>
            <a:pPr marL="0" indent="0">
              <a:buNone/>
            </a:pPr>
            <a:r>
              <a:rPr lang="fr-FR" sz="1600" dirty="0"/>
              <a:t>                                                                                                           gglorieux@awegroupe.be</a:t>
            </a:r>
            <a:endParaRPr lang="fr-BE" sz="16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33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Monitoring de la fécondité</a:t>
            </a:r>
          </a:p>
        </p:txBody>
      </p:sp>
    </p:spTree>
    <p:extLst>
      <p:ext uri="{BB962C8B-B14F-4D97-AF65-F5344CB8AC3E}">
        <p14:creationId xmlns:p14="http://schemas.microsoft.com/office/powerpoint/2010/main" val="4283076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77103" y="1089743"/>
            <a:ext cx="8004193" cy="5012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600" dirty="0"/>
              <a:t>           M</a:t>
            </a:r>
            <a:r>
              <a:rPr lang="fr-BE" sz="6600" dirty="0" err="1"/>
              <a:t>erci</a:t>
            </a:r>
            <a:r>
              <a:rPr lang="fr-BE" sz="6600" dirty="0"/>
              <a:t> !</a:t>
            </a:r>
          </a:p>
          <a:p>
            <a:pPr marL="0" indent="0">
              <a:buNone/>
            </a:pPr>
            <a:r>
              <a:rPr lang="fr-FR" sz="6600" dirty="0"/>
              <a:t> </a:t>
            </a:r>
            <a:r>
              <a:rPr lang="fr-BE" sz="6600" dirty="0"/>
              <a:t>    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34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conclusions</a:t>
            </a:r>
          </a:p>
        </p:txBody>
      </p:sp>
      <p:pic>
        <p:nvPicPr>
          <p:cNvPr id="1026" name="Picture 2" descr="Assurer la pousse et la santé de ses veaux Blanc-bleu - SillonBelge.be">
            <a:extLst>
              <a:ext uri="{FF2B5EF4-FFF2-40B4-BE49-F238E27FC236}">
                <a16:creationId xmlns:a16="http://schemas.microsoft.com/office/drawing/2014/main" id="{1DAC6BB7-F7BB-4061-A80C-B7BB21B79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0084"/>
            <a:ext cx="9079256" cy="510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929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27447" y="756911"/>
            <a:ext cx="8640030" cy="632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600" dirty="0"/>
              <a:t>           </a:t>
            </a:r>
            <a:endParaRPr lang="fr-BE" sz="6600" dirty="0"/>
          </a:p>
          <a:p>
            <a:pPr marL="0" indent="0">
              <a:buNone/>
            </a:pPr>
            <a:r>
              <a:rPr lang="fr-FR" sz="6600" dirty="0"/>
              <a:t> </a:t>
            </a:r>
            <a:r>
              <a:rPr lang="fr-BE" sz="6600" dirty="0"/>
              <a:t>    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35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conclusions</a:t>
            </a:r>
          </a:p>
        </p:txBody>
      </p:sp>
      <p:pic>
        <p:nvPicPr>
          <p:cNvPr id="3" name="Picture 2" descr="Aides - Un programme opérationnel de 13,5 millions d'€ pour la filière Veau  Label Rouge - Élevages bovins lait et viande, Tendance des marchés - Agri  Mutuel">
            <a:extLst>
              <a:ext uri="{FF2B5EF4-FFF2-40B4-BE49-F238E27FC236}">
                <a16:creationId xmlns:a16="http://schemas.microsoft.com/office/drawing/2014/main" id="{A5237911-E82B-4B80-B638-3953A7505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54" y="1335742"/>
            <a:ext cx="8290040" cy="466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397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77103" y="1089743"/>
            <a:ext cx="8004193" cy="5012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600" dirty="0"/>
              <a:t>           M</a:t>
            </a:r>
            <a:r>
              <a:rPr lang="fr-BE" sz="6600" dirty="0" err="1"/>
              <a:t>erci</a:t>
            </a:r>
            <a:r>
              <a:rPr lang="fr-BE" sz="6600" dirty="0"/>
              <a:t> !</a:t>
            </a:r>
          </a:p>
          <a:p>
            <a:pPr marL="0" indent="0">
              <a:buNone/>
            </a:pPr>
            <a:r>
              <a:rPr lang="fr-FR" sz="6600" dirty="0"/>
              <a:t> </a:t>
            </a:r>
            <a:r>
              <a:rPr lang="fr-BE" sz="6600" dirty="0"/>
              <a:t>    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36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963413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4F51159B-989B-4285-B9A6-76FFBFBA8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396" y="1713422"/>
            <a:ext cx="339173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nl-BE" altLang="fr-FR" sz="40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Contact</a:t>
            </a:r>
            <a:endParaRPr lang="fr-FR" altLang="fr-FR" sz="4000" b="1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algn="r" eaLnBrk="1" hangingPunct="1"/>
            <a:endParaRPr lang="fr-FR" altLang="fr-FR" sz="1800" dirty="0">
              <a:latin typeface="Arial Rounded MT Bold" panose="020F0704030504030204" pitchFamily="34" charset="0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017858BE-651E-4466-8F8C-C477FFD8E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8773" y="2517779"/>
            <a:ext cx="304135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fr-FR" altLang="fr-FR" sz="1200" b="1" dirty="0">
                <a:solidFill>
                  <a:srgbClr val="FFFFFF"/>
                </a:solidFill>
              </a:rPr>
              <a:t>Bernard Christiaens</a:t>
            </a:r>
            <a:br>
              <a:rPr lang="fr-FR" altLang="fr-FR" sz="1200" dirty="0">
                <a:solidFill>
                  <a:srgbClr val="FFFFFF"/>
                </a:solidFill>
              </a:rPr>
            </a:br>
            <a:r>
              <a:rPr lang="fr-BE" altLang="fr-FR" sz="1200" dirty="0">
                <a:solidFill>
                  <a:srgbClr val="FFFFFF"/>
                </a:solidFill>
              </a:rPr>
              <a:t>responsable technique</a:t>
            </a:r>
          </a:p>
          <a:p>
            <a:pPr algn="r" eaLnBrk="1" hangingPunct="1"/>
            <a:r>
              <a:rPr lang="fr-FR" altLang="fr-FR" sz="1200" dirty="0">
                <a:solidFill>
                  <a:srgbClr val="FFFFFF"/>
                </a:solidFill>
              </a:rPr>
              <a:t>R</a:t>
            </a:r>
            <a:r>
              <a:rPr lang="fr-BE" altLang="fr-FR" sz="1200" dirty="0" err="1">
                <a:solidFill>
                  <a:srgbClr val="FFFFFF"/>
                </a:solidFill>
              </a:rPr>
              <a:t>éférent</a:t>
            </a:r>
            <a:r>
              <a:rPr lang="fr-BE" altLang="fr-FR" sz="1200" dirty="0">
                <a:solidFill>
                  <a:srgbClr val="FFFFFF"/>
                </a:solidFill>
              </a:rPr>
              <a:t> en reproduction bovine</a:t>
            </a:r>
          </a:p>
          <a:p>
            <a:pPr algn="r" eaLnBrk="1" hangingPunct="1"/>
            <a:endParaRPr lang="fr-BE" altLang="fr-FR" sz="1200" dirty="0">
              <a:solidFill>
                <a:srgbClr val="FFFFFF"/>
              </a:solidFill>
            </a:endParaRPr>
          </a:p>
          <a:p>
            <a:pPr algn="r" eaLnBrk="1" hangingPunct="1"/>
            <a:endParaRPr lang="fr-FR" altLang="fr-FR" sz="1200" dirty="0">
              <a:solidFill>
                <a:srgbClr val="FFFFFF"/>
              </a:solidFill>
            </a:endParaRPr>
          </a:p>
          <a:p>
            <a:pPr algn="r" eaLnBrk="1" hangingPunct="1"/>
            <a:r>
              <a:rPr lang="fr-BE" altLang="fr-FR" sz="1200" dirty="0">
                <a:solidFill>
                  <a:srgbClr val="FFFFFF"/>
                </a:solidFill>
              </a:rPr>
              <a:t>Rue des Champs Elysées 4</a:t>
            </a:r>
          </a:p>
          <a:p>
            <a:pPr algn="r" eaLnBrk="1" hangingPunct="1"/>
            <a:r>
              <a:rPr lang="fr-BE" altLang="fr-FR" sz="1200" dirty="0">
                <a:solidFill>
                  <a:srgbClr val="FFFFFF"/>
                </a:solidFill>
              </a:rPr>
              <a:t>B-5590 Ciney </a:t>
            </a:r>
          </a:p>
          <a:p>
            <a:pPr algn="r" eaLnBrk="1" hangingPunct="1"/>
            <a:endParaRPr lang="fr-BE" altLang="fr-FR" sz="1200" dirty="0">
              <a:solidFill>
                <a:srgbClr val="FFFFFF"/>
              </a:solidFill>
            </a:endParaRPr>
          </a:p>
          <a:p>
            <a:pPr algn="r" eaLnBrk="1" hangingPunct="1"/>
            <a:endParaRPr lang="fr-BE" altLang="fr-FR" sz="1200" dirty="0">
              <a:solidFill>
                <a:srgbClr val="FFFFFF"/>
              </a:solidFill>
            </a:endParaRPr>
          </a:p>
          <a:p>
            <a:pPr algn="r" eaLnBrk="1" hangingPunct="1"/>
            <a:r>
              <a:rPr lang="fr-BE" altLang="fr-FR" sz="1200" dirty="0">
                <a:solidFill>
                  <a:srgbClr val="FFFFFF"/>
                </a:solidFill>
              </a:rPr>
              <a:t>GSM: +32 (0) 476580944</a:t>
            </a:r>
          </a:p>
          <a:p>
            <a:pPr algn="r" eaLnBrk="1" hangingPunct="1"/>
            <a:r>
              <a:rPr lang="fr-FR" altLang="fr-FR" sz="1200" i="1" dirty="0">
                <a:solidFill>
                  <a:srgbClr val="FFFFFF"/>
                </a:solidFill>
              </a:rPr>
              <a:t>b</a:t>
            </a:r>
            <a:r>
              <a:rPr lang="fr-BE" altLang="fr-FR" sz="1200" i="1" dirty="0">
                <a:solidFill>
                  <a:srgbClr val="FFFFFF"/>
                </a:solidFill>
              </a:rPr>
              <a:t>christiaensawegroupe.be</a:t>
            </a:r>
          </a:p>
          <a:p>
            <a:pPr algn="r" eaLnBrk="1" hangingPunct="1"/>
            <a:r>
              <a:rPr lang="fr-BE" altLang="fr-FR" sz="1200" b="1" dirty="0">
                <a:solidFill>
                  <a:srgbClr val="FFFFFF"/>
                </a:solidFill>
              </a:rPr>
              <a:t>www.awenet.be</a:t>
            </a:r>
            <a:endParaRPr lang="fr-FR" altLang="fr-FR" sz="11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00" y="2516400"/>
            <a:ext cx="2023200" cy="136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2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00518" y="223200"/>
            <a:ext cx="7144870" cy="1188000"/>
          </a:xfrm>
        </p:spPr>
        <p:txBody>
          <a:bodyPr>
            <a:normAutofit/>
          </a:bodyPr>
          <a:lstStyle/>
          <a:p>
            <a:r>
              <a:rPr lang="fr-FR" dirty="0"/>
              <a:t>I</a:t>
            </a:r>
            <a:r>
              <a:rPr lang="fr-BE" dirty="0"/>
              <a:t>NOVEO – ELEVEO - BBG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8E28AA6F-4BFD-4E43-8E49-BAA43F8EE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7012" y="2232171"/>
            <a:ext cx="2057400" cy="1623528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Chapitre</a:t>
            </a:r>
            <a:endParaRPr lang="fr-BE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1E5536B-D226-44AE-9176-E9E8A9929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35" y="4055559"/>
            <a:ext cx="2290215" cy="130598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35B1646-2020-4161-8493-5034D3CF8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71" y="1496454"/>
            <a:ext cx="2273777" cy="139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10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04683" y="223200"/>
            <a:ext cx="7091082" cy="1188000"/>
          </a:xfrm>
        </p:spPr>
        <p:txBody>
          <a:bodyPr>
            <a:normAutofit/>
          </a:bodyPr>
          <a:lstStyle/>
          <a:p>
            <a:r>
              <a:rPr lang="fr-BE" dirty="0"/>
              <a:t>Différents managements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28650" y="2312894"/>
            <a:ext cx="7886700" cy="378910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BE" sz="5500" dirty="0">
                <a:highlight>
                  <a:srgbClr val="FFFF00"/>
                </a:highlight>
              </a:rPr>
              <a:t>La race intensive </a:t>
            </a:r>
          </a:p>
          <a:p>
            <a:pPr marL="0" indent="0">
              <a:buNone/>
            </a:pPr>
            <a:r>
              <a:rPr lang="fr-BE" sz="5500" dirty="0"/>
              <a:t>     objectifs : âge premier vêlage à 24 mois</a:t>
            </a:r>
          </a:p>
          <a:p>
            <a:pPr marL="0" indent="0">
              <a:buNone/>
            </a:pPr>
            <a:r>
              <a:rPr lang="fr-BE" sz="5500" dirty="0"/>
              <a:t>                      IVV inférieur 400 jours</a:t>
            </a:r>
          </a:p>
          <a:p>
            <a:pPr marL="0" indent="0">
              <a:buNone/>
            </a:pPr>
            <a:r>
              <a:rPr lang="fr-BE" sz="5500" dirty="0"/>
              <a:t>                      réforme autour du 3 </a:t>
            </a:r>
            <a:r>
              <a:rPr lang="fr-BE" sz="5500" dirty="0" err="1"/>
              <a:t>ème</a:t>
            </a:r>
            <a:r>
              <a:rPr lang="fr-BE" sz="5500" dirty="0"/>
              <a:t> vêlage                    </a:t>
            </a:r>
          </a:p>
          <a:p>
            <a:pPr marL="0" indent="0">
              <a:buNone/>
            </a:pPr>
            <a:r>
              <a:rPr lang="fr-BE" sz="5500" dirty="0">
                <a:highlight>
                  <a:srgbClr val="FFFF00"/>
                </a:highlight>
              </a:rPr>
              <a:t>Les races plus extensives</a:t>
            </a:r>
          </a:p>
          <a:p>
            <a:pPr marL="0" indent="0">
              <a:buNone/>
            </a:pPr>
            <a:r>
              <a:rPr lang="fr-BE" sz="5500" dirty="0"/>
              <a:t>       objectifs : âge premier vêlage ) 30 mois</a:t>
            </a:r>
          </a:p>
          <a:p>
            <a:pPr marL="0" indent="0">
              <a:buNone/>
            </a:pPr>
            <a:r>
              <a:rPr lang="fr-BE" sz="5500" dirty="0"/>
              <a:t>                       IVV autour de 360 jours</a:t>
            </a:r>
          </a:p>
          <a:p>
            <a:pPr marL="0" indent="0">
              <a:buNone/>
            </a:pPr>
            <a:r>
              <a:rPr lang="fr-BE" sz="5500" dirty="0"/>
              <a:t>                       réforme plus tardive</a:t>
            </a:r>
          </a:p>
          <a:p>
            <a:pPr marL="0" indent="0">
              <a:buNone/>
            </a:pPr>
            <a:r>
              <a:rPr lang="fr-BE" sz="5500" dirty="0">
                <a:highlight>
                  <a:srgbClr val="FFFF00"/>
                </a:highlight>
              </a:rPr>
              <a:t>Différents types de sevrage </a:t>
            </a:r>
            <a:r>
              <a:rPr lang="fr-BE" sz="5500" dirty="0"/>
              <a:t>:  à la naissance avec lait en poudre</a:t>
            </a:r>
          </a:p>
          <a:p>
            <a:pPr marL="0" indent="0">
              <a:buNone/>
            </a:pPr>
            <a:r>
              <a:rPr lang="fr-BE" sz="5500" dirty="0"/>
              <a:t>                                                à 4 mois</a:t>
            </a:r>
          </a:p>
          <a:p>
            <a:pPr marL="0" indent="0">
              <a:buNone/>
            </a:pPr>
            <a:r>
              <a:rPr lang="fr-BE" sz="5500" dirty="0"/>
              <a:t>                                                plus tardif</a:t>
            </a:r>
          </a:p>
          <a:p>
            <a:pPr marL="0" indent="0">
              <a:buNone/>
            </a:pPr>
            <a:r>
              <a:rPr lang="fr-BE" dirty="0"/>
              <a:t>             </a:t>
            </a:r>
          </a:p>
          <a:p>
            <a:pPr marL="0" indent="0">
              <a:buNone/>
            </a:pPr>
            <a:r>
              <a:rPr lang="fr-BE" dirty="0"/>
              <a:t>                                                 </a:t>
            </a:r>
          </a:p>
          <a:p>
            <a:pPr marL="0" indent="0">
              <a:buNone/>
            </a:pPr>
            <a:r>
              <a:rPr lang="fr-BE" dirty="0"/>
              <a:t> </a:t>
            </a:r>
          </a:p>
          <a:p>
            <a:pPr marL="0" indent="0">
              <a:buNone/>
            </a:pPr>
            <a:r>
              <a:rPr lang="fr-BE" dirty="0"/>
              <a:t> </a:t>
            </a:r>
          </a:p>
          <a:p>
            <a:pPr marL="0" indent="0">
              <a:buNone/>
            </a:pPr>
            <a:r>
              <a:rPr lang="fr-BE" dirty="0"/>
              <a:t>      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176300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00518" y="223200"/>
            <a:ext cx="7144870" cy="1188000"/>
          </a:xfrm>
        </p:spPr>
        <p:txBody>
          <a:bodyPr>
            <a:normAutofit fontScale="90000"/>
          </a:bodyPr>
          <a:lstStyle/>
          <a:p>
            <a:r>
              <a:rPr lang="fr-BE" dirty="0"/>
              <a:t>Différents moyens d’action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Moyens génétiques (index génétiques)</a:t>
            </a:r>
          </a:p>
          <a:p>
            <a:pPr marL="0" indent="0">
              <a:buNone/>
            </a:pPr>
            <a:r>
              <a:rPr lang="fr-BE" dirty="0"/>
              <a:t>                  =  LE LONG TERME (5 à 10 ans min)</a:t>
            </a:r>
          </a:p>
          <a:p>
            <a:r>
              <a:rPr lang="fr-BE" dirty="0"/>
              <a:t>Moyens de management (alimentation, confort, espace, luminosité, logiciel de gestion, </a:t>
            </a:r>
            <a:r>
              <a:rPr lang="fr-BE" dirty="0" err="1"/>
              <a:t>WALLesmart</a:t>
            </a:r>
            <a:r>
              <a:rPr lang="fr-BE" dirty="0"/>
              <a:t>)</a:t>
            </a:r>
          </a:p>
          <a:p>
            <a:pPr marL="0" indent="0">
              <a:buNone/>
            </a:pPr>
            <a:r>
              <a:rPr lang="fr-BE" dirty="0"/>
              <a:t>                  = LE COURT TERME (30-60 jours)</a:t>
            </a:r>
          </a:p>
          <a:p>
            <a:r>
              <a:rPr lang="fr-BE" dirty="0"/>
              <a:t>Monitoring de la fécondité</a:t>
            </a:r>
          </a:p>
          <a:p>
            <a:pPr marL="0" indent="0">
              <a:buNone/>
            </a:pPr>
            <a:r>
              <a:rPr lang="fr-BE" dirty="0"/>
              <a:t>                  = LE TRES COURT TERME (21 jours)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485088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57082" y="223200"/>
            <a:ext cx="7512424" cy="1188000"/>
          </a:xfrm>
        </p:spPr>
        <p:txBody>
          <a:bodyPr>
            <a:normAutofit fontScale="90000"/>
          </a:bodyPr>
          <a:lstStyle/>
          <a:p>
            <a:r>
              <a:rPr lang="fr-BE" dirty="0"/>
              <a:t>Objectif du vêlage à deux ans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28650" y="1558800"/>
            <a:ext cx="8165726" cy="4543200"/>
          </a:xfrm>
        </p:spPr>
        <p:txBody>
          <a:bodyPr>
            <a:normAutofit fontScale="92500" lnSpcReduction="10000"/>
          </a:bodyPr>
          <a:lstStyle/>
          <a:p>
            <a:r>
              <a:rPr lang="fr-BE" dirty="0"/>
              <a:t>Intérêt : réduit la période improductive</a:t>
            </a:r>
          </a:p>
          <a:p>
            <a:r>
              <a:rPr lang="fr-BE" dirty="0"/>
              <a:t>Conditions : alimentation adaptée en fonction du potentiel génétique de la génisse</a:t>
            </a:r>
          </a:p>
          <a:p>
            <a:pPr marL="0" indent="0">
              <a:buNone/>
            </a:pPr>
            <a:r>
              <a:rPr lang="fr-BE" dirty="0"/>
              <a:t>                </a:t>
            </a:r>
            <a:r>
              <a:rPr lang="fr-BE" dirty="0">
                <a:solidFill>
                  <a:srgbClr val="FF0000"/>
                </a:solidFill>
              </a:rPr>
              <a:t>veau </a:t>
            </a:r>
            <a:r>
              <a:rPr lang="fr-BE" dirty="0"/>
              <a:t>: alimentation lactée et préparer 			un sevrage réussi</a:t>
            </a:r>
          </a:p>
          <a:p>
            <a:pPr marL="0" indent="0">
              <a:buNone/>
            </a:pPr>
            <a:r>
              <a:rPr lang="fr-BE" dirty="0"/>
              <a:t>                </a:t>
            </a:r>
            <a:r>
              <a:rPr lang="fr-BE" dirty="0">
                <a:solidFill>
                  <a:srgbClr val="FF0000"/>
                </a:solidFill>
              </a:rPr>
              <a:t>génisse 4 – 15 mois </a:t>
            </a:r>
            <a:r>
              <a:rPr lang="fr-BE" dirty="0"/>
              <a:t>: apport en énergie et en protéine adapté au potentiel génétique</a:t>
            </a:r>
          </a:p>
          <a:p>
            <a:pPr marL="0" indent="0">
              <a:buNone/>
            </a:pPr>
            <a:r>
              <a:rPr lang="fr-BE" dirty="0"/>
              <a:t>           conditions de réussite à </a:t>
            </a:r>
            <a:r>
              <a:rPr lang="fr-BE" dirty="0" err="1"/>
              <a:t>l’ia</a:t>
            </a:r>
            <a:r>
              <a:rPr lang="fr-BE" dirty="0"/>
              <a:t> à 15 mois :</a:t>
            </a:r>
          </a:p>
          <a:p>
            <a:pPr marL="0" indent="0">
              <a:buNone/>
            </a:pPr>
            <a:r>
              <a:rPr lang="fr-BE" dirty="0"/>
              <a:t>               1,  poids à 15 mois = moitié poids adulte</a:t>
            </a:r>
          </a:p>
          <a:p>
            <a:pPr marL="0" indent="0">
              <a:buNone/>
            </a:pPr>
            <a:r>
              <a:rPr lang="fr-BE" dirty="0"/>
              <a:t>               2, animal maigre en prise de poids</a:t>
            </a:r>
          </a:p>
          <a:p>
            <a:pPr marL="0" indent="0">
              <a:buNone/>
            </a:pPr>
            <a:r>
              <a:rPr lang="fr-BE" dirty="0"/>
              <a:t>                </a:t>
            </a:r>
            <a:r>
              <a:rPr lang="fr-BE" dirty="0">
                <a:solidFill>
                  <a:srgbClr val="FF0000"/>
                </a:solidFill>
              </a:rPr>
              <a:t>Primipare 24 mois </a:t>
            </a:r>
            <a:r>
              <a:rPr lang="fr-BE" dirty="0"/>
              <a:t>: 2/3 poids adulte</a:t>
            </a:r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management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353E1E4-A4D7-40CF-A162-F78A384A7048}"/>
              </a:ext>
            </a:extLst>
          </p:cNvPr>
          <p:cNvCxnSpPr>
            <a:cxnSpLocks/>
          </p:cNvCxnSpPr>
          <p:nvPr/>
        </p:nvCxnSpPr>
        <p:spPr>
          <a:xfrm flipV="1">
            <a:off x="1192306" y="4948518"/>
            <a:ext cx="950259" cy="17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8EF6004-D5E4-49A1-BB78-9895D9BDF3D9}"/>
              </a:ext>
            </a:extLst>
          </p:cNvPr>
          <p:cNvCxnSpPr>
            <a:cxnSpLocks/>
          </p:cNvCxnSpPr>
          <p:nvPr/>
        </p:nvCxnSpPr>
        <p:spPr>
          <a:xfrm>
            <a:off x="1192306" y="5118847"/>
            <a:ext cx="950259" cy="249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71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D851EE-C989-4D61-A36C-D5FAD83B5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800" y="223200"/>
            <a:ext cx="5636894" cy="1188000"/>
          </a:xfrm>
        </p:spPr>
        <p:txBody>
          <a:bodyPr/>
          <a:lstStyle/>
          <a:p>
            <a:r>
              <a:rPr lang="fr-FR" dirty="0"/>
              <a:t>Réalité de terrain !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524E50-6908-49E7-99D2-0B2032573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Aptos"/>
              <a:buChar char="-"/>
            </a:pPr>
            <a:endParaRPr lang="fr-BE" dirty="0">
              <a:latin typeface="Apto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ptos"/>
              <a:buChar char="-"/>
            </a:pPr>
            <a:endParaRPr lang="fr-BE" dirty="0">
              <a:latin typeface="Apto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ptos"/>
              <a:buChar char="-"/>
            </a:pPr>
            <a:r>
              <a:rPr lang="fr-BE" dirty="0"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21 000 vaches BBB sur les 12 derniers mois</a:t>
            </a:r>
            <a:endParaRPr lang="fr-BE" sz="2400" dirty="0">
              <a:latin typeface="Calibri" panose="020F0502020204030204" pitchFamily="34" charset="0"/>
              <a:ea typeface="Aptos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BE" dirty="0">
                <a:latin typeface="Aptos"/>
                <a:ea typeface="Times New Roman" panose="02020603050405020304" pitchFamily="18" charset="0"/>
              </a:rPr>
              <a:t>IVV = 431 jours </a:t>
            </a:r>
            <a:endParaRPr lang="fr-B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BE" dirty="0">
                <a:latin typeface="Aptos"/>
                <a:ea typeface="Times New Roman" panose="02020603050405020304" pitchFamily="18" charset="0"/>
              </a:rPr>
              <a:t>Age premier </a:t>
            </a:r>
            <a:r>
              <a:rPr lang="fr-BE" dirty="0" err="1">
                <a:latin typeface="Aptos"/>
                <a:ea typeface="Times New Roman" panose="02020603050405020304" pitchFamily="18" charset="0"/>
              </a:rPr>
              <a:t>velage</a:t>
            </a:r>
            <a:r>
              <a:rPr lang="fr-BE" dirty="0">
                <a:latin typeface="Aptos"/>
                <a:ea typeface="Times New Roman" panose="02020603050405020304" pitchFamily="18" charset="0"/>
              </a:rPr>
              <a:t> 32.3 mois </a:t>
            </a:r>
            <a:endParaRPr lang="fr-B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Aptos"/>
              <a:buChar char="-"/>
            </a:pPr>
            <a:r>
              <a:rPr lang="fr-BE" dirty="0"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26 000 autres vaches viandeuses </a:t>
            </a:r>
            <a:endParaRPr lang="fr-BE" sz="2400" dirty="0">
              <a:latin typeface="Calibri" panose="020F0502020204030204" pitchFamily="34" charset="0"/>
              <a:ea typeface="Aptos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BE" dirty="0">
                <a:latin typeface="Aptos"/>
                <a:ea typeface="Times New Roman" panose="02020603050405020304" pitchFamily="18" charset="0"/>
              </a:rPr>
              <a:t>IVV = 410 jours </a:t>
            </a:r>
            <a:endParaRPr lang="fr-B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BE" dirty="0">
                <a:latin typeface="Aptos"/>
                <a:ea typeface="Times New Roman" panose="02020603050405020304" pitchFamily="18" charset="0"/>
              </a:rPr>
              <a:t>Age premier vêlage 34.1 mois </a:t>
            </a:r>
            <a:endParaRPr lang="fr-B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482CAF-F889-4B0A-B330-971F4C5BF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Chapitre</a:t>
            </a:r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893076-8D67-4C20-B664-962E57DCE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8266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00518" y="223200"/>
            <a:ext cx="6364941" cy="1188000"/>
          </a:xfrm>
        </p:spPr>
        <p:txBody>
          <a:bodyPr>
            <a:normAutofit/>
          </a:bodyPr>
          <a:lstStyle/>
          <a:p>
            <a:r>
              <a:rPr lang="fr-BE" dirty="0"/>
              <a:t>Importance de peser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Quelques chiffres pour le </a:t>
            </a:r>
            <a:r>
              <a:rPr lang="fr-BE" dirty="0" err="1"/>
              <a:t>bbb</a:t>
            </a:r>
            <a:r>
              <a:rPr lang="fr-BE" dirty="0"/>
              <a:t> :</a:t>
            </a:r>
          </a:p>
          <a:p>
            <a:pPr>
              <a:buFontTx/>
              <a:buChar char="-"/>
            </a:pPr>
            <a:r>
              <a:rPr lang="fr-BE" dirty="0"/>
              <a:t>poids naissance entre 40 et 60 kg</a:t>
            </a:r>
          </a:p>
          <a:p>
            <a:pPr>
              <a:buFontTx/>
              <a:buChar char="-"/>
            </a:pPr>
            <a:r>
              <a:rPr lang="fr-BE" dirty="0"/>
              <a:t>Poids à 6 mois = 220 kg</a:t>
            </a:r>
          </a:p>
          <a:p>
            <a:pPr>
              <a:buFontTx/>
              <a:buChar char="-"/>
            </a:pPr>
            <a:r>
              <a:rPr lang="fr-BE" dirty="0"/>
              <a:t>Poids à 15 mois entre 400 et 450 kg           (1/2 poids adulte) = 800 g GQM</a:t>
            </a:r>
          </a:p>
          <a:p>
            <a:pPr>
              <a:buFontTx/>
              <a:buChar char="-"/>
            </a:pPr>
            <a:r>
              <a:rPr lang="fr-BE" dirty="0"/>
              <a:t>Poids à 24 mois premier vêlage 600 kg</a:t>
            </a:r>
          </a:p>
          <a:p>
            <a:pPr marL="0" indent="0">
              <a:buNone/>
            </a:pPr>
            <a:r>
              <a:rPr lang="fr-BE" dirty="0"/>
              <a:t>     (2/3 poids adulte) = (550 GQM)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31FB-5B43-45DB-B0FC-5554EF74D245}" type="slidenum">
              <a:rPr lang="fr-BE" smtClean="0"/>
              <a:t>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32106119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Arial Rounded MT"/>
        <a:ea typeface=""/>
        <a:cs typeface=""/>
      </a:majorFont>
      <a:minorFont>
        <a:latin typeface="Arial Rounded MT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gea présentation point technique management bétail allaittant.potx" id="{4AAB2AF3-C66B-4B6E-A7DA-EAC20468948E}" vid="{174574E2-B7EA-4386-B4C2-E10FB646926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d17b5e-b1c9-457c-a35a-a6423ff008e9">
      <Terms xmlns="http://schemas.microsoft.com/office/infopath/2007/PartnerControls"/>
    </lcf76f155ced4ddcb4097134ff3c332f>
    <TaxCatchAll xmlns="cbe7a469-5e8e-493e-9c78-c0a7502a254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E4F923B9A1A94D8DCDA77A76762B0E" ma:contentTypeVersion="18" ma:contentTypeDescription="Crée un document." ma:contentTypeScope="" ma:versionID="3abec42cb31278908f1ff88b204137bc">
  <xsd:schema xmlns:xsd="http://www.w3.org/2001/XMLSchema" xmlns:xs="http://www.w3.org/2001/XMLSchema" xmlns:p="http://schemas.microsoft.com/office/2006/metadata/properties" xmlns:ns2="8dd17b5e-b1c9-457c-a35a-a6423ff008e9" xmlns:ns3="cbe7a469-5e8e-493e-9c78-c0a7502a2544" targetNamespace="http://schemas.microsoft.com/office/2006/metadata/properties" ma:root="true" ma:fieldsID="c4659c55b184820429fd62d71d1038c8" ns2:_="" ns3:_="">
    <xsd:import namespace="8dd17b5e-b1c9-457c-a35a-a6423ff008e9"/>
    <xsd:import namespace="cbe7a469-5e8e-493e-9c78-c0a7502a25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17b5e-b1c9-457c-a35a-a6423ff008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8f811aa0-1bcc-4df2-8ca9-60bc6057fe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7a469-5e8e-493e-9c78-c0a7502a254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e57b232-6739-448a-b7f5-cad5e7d952dc}" ma:internalName="TaxCatchAll" ma:showField="CatchAllData" ma:web="cbe7a469-5e8e-493e-9c78-c0a7502a25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2A9F30-89DF-4B8D-BF71-AF76446E492A}">
  <ds:schemaRefs>
    <ds:schemaRef ds:uri="http://purl.org/dc/elements/1.1/"/>
    <ds:schemaRef ds:uri="http://schemas.microsoft.com/office/2006/documentManagement/types"/>
    <ds:schemaRef ds:uri="http://purl.org/dc/terms/"/>
    <ds:schemaRef ds:uri="e369d333-19c2-4821-9cde-762d85ed36e1"/>
    <ds:schemaRef ds:uri="faaca39d-d336-4b0f-a991-9f2a5248eeed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A2C61A6-F3F0-43BB-A5CB-48790DBC56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88755C-1131-4106-A8A7-D291393E9982}"/>
</file>

<file path=docProps/app.xml><?xml version="1.0" encoding="utf-8"?>
<Properties xmlns="http://schemas.openxmlformats.org/officeDocument/2006/extended-properties" xmlns:vt="http://schemas.openxmlformats.org/officeDocument/2006/docPropsVTypes">
  <Template>fugea présentation point technique management bétail allaittant</Template>
  <TotalTime>4040</TotalTime>
  <Words>1168</Words>
  <Application>Microsoft Office PowerPoint</Application>
  <PresentationFormat>Affichage à l'écran (4:3)</PresentationFormat>
  <Paragraphs>265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7" baseType="lpstr">
      <vt:lpstr>ＭＳ Ｐゴシック</vt:lpstr>
      <vt:lpstr>Aptos</vt:lpstr>
      <vt:lpstr>Arial</vt:lpstr>
      <vt:lpstr>Arial Rounded MT</vt:lpstr>
      <vt:lpstr>Arial Rounded MT Bold</vt:lpstr>
      <vt:lpstr>Bahnschrift SemiBold</vt:lpstr>
      <vt:lpstr>Calibri</vt:lpstr>
      <vt:lpstr>Courier New</vt:lpstr>
      <vt:lpstr>Times New Roman</vt:lpstr>
      <vt:lpstr>Thème Office</vt:lpstr>
      <vt:lpstr>Présentation PowerPoint</vt:lpstr>
      <vt:lpstr>Les bovins allaitants management</vt:lpstr>
      <vt:lpstr>Structure groupe AWE</vt:lpstr>
      <vt:lpstr>INOVEO – ELEVEO - BBG</vt:lpstr>
      <vt:lpstr>Différents managements</vt:lpstr>
      <vt:lpstr>Différents moyens d’action</vt:lpstr>
      <vt:lpstr>Objectif du vêlage à deux ans</vt:lpstr>
      <vt:lpstr>Réalité de terrain !</vt:lpstr>
      <vt:lpstr>Importance de peser</vt:lpstr>
      <vt:lpstr>Rappels importants</vt:lpstr>
      <vt:lpstr>Rappels importants</vt:lpstr>
      <vt:lpstr>Jeunes génisses BBB</vt:lpstr>
      <vt:lpstr>Energie et fertilité</vt:lpstr>
      <vt:lpstr>Azote et fertilité</vt:lpstr>
      <vt:lpstr>Stress thermique</vt:lpstr>
      <vt:lpstr>Index = définition</vt:lpstr>
      <vt:lpstr>3 TYPES D INDEX</vt:lpstr>
      <vt:lpstr>3 TYPES D INDEX</vt:lpstr>
      <vt:lpstr>Principe des index génomiques</vt:lpstr>
      <vt:lpstr>QUELS CARACTERES ?</vt:lpstr>
      <vt:lpstr>Objectifs repro </vt:lpstr>
      <vt:lpstr> Intérêt de l’insémination artificielle</vt:lpstr>
      <vt:lpstr>CONDITIONS DE BASE POUR REUSSIR L IA</vt:lpstr>
      <vt:lpstr>Systèmes de détection des chaleurs</vt:lpstr>
      <vt:lpstr>Les systèmes de détection de chaleur</vt:lpstr>
      <vt:lpstr>Détection des chaleurs Fenêtre et index</vt:lpstr>
      <vt:lpstr>Moment de l’insémination et taux de réussite</vt:lpstr>
      <vt:lpstr>Principe de l’usage du SPERMVITAL</vt:lpstr>
      <vt:lpstr>Le diagnostic de gestation</vt:lpstr>
      <vt:lpstr>Examen complémentaire: dosage PAG</vt:lpstr>
      <vt:lpstr>Le véto inséminateur   partenaire pour la vie !</vt:lpstr>
      <vt:lpstr>Les indicateurs de demain</vt:lpstr>
      <vt:lpstr>LES SERVICES ELEVEO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Bernard Christiaens</dc:creator>
  <cp:lastModifiedBy>Bernard Christiaens</cp:lastModifiedBy>
  <cp:revision>32</cp:revision>
  <cp:lastPrinted>2019-06-18T08:26:25Z</cp:lastPrinted>
  <dcterms:created xsi:type="dcterms:W3CDTF">2024-09-02T10:15:58Z</dcterms:created>
  <dcterms:modified xsi:type="dcterms:W3CDTF">2024-09-30T14:21:43Z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0x010100E7E4F923B9A1A94D8DCDA77A76762B0E</vt:lpwstr>
  </property>
</Properties>
</file>