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B3_E56BCF6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257" r:id="rId5"/>
    <p:sldId id="706" r:id="rId6"/>
    <p:sldId id="711" r:id="rId7"/>
    <p:sldId id="712" r:id="rId8"/>
    <p:sldId id="710" r:id="rId9"/>
    <p:sldId id="708" r:id="rId10"/>
    <p:sldId id="714" r:id="rId11"/>
    <p:sldId id="734" r:id="rId12"/>
    <p:sldId id="730" r:id="rId13"/>
    <p:sldId id="256" r:id="rId14"/>
    <p:sldId id="725" r:id="rId15"/>
    <p:sldId id="731" r:id="rId16"/>
    <p:sldId id="582" r:id="rId17"/>
    <p:sldId id="733" r:id="rId18"/>
    <p:sldId id="338" r:id="rId19"/>
    <p:sldId id="646" r:id="rId20"/>
    <p:sldId id="693" r:id="rId21"/>
    <p:sldId id="678" r:id="rId22"/>
    <p:sldId id="655" r:id="rId23"/>
    <p:sldId id="721" r:id="rId24"/>
    <p:sldId id="718" r:id="rId25"/>
    <p:sldId id="717" r:id="rId26"/>
    <p:sldId id="432" r:id="rId27"/>
    <p:sldId id="443" r:id="rId28"/>
    <p:sldId id="419" r:id="rId29"/>
    <p:sldId id="716" r:id="rId30"/>
    <p:sldId id="360" r:id="rId31"/>
    <p:sldId id="675" r:id="rId32"/>
    <p:sldId id="391" r:id="rId33"/>
    <p:sldId id="635" r:id="rId34"/>
    <p:sldId id="376" r:id="rId35"/>
    <p:sldId id="691" r:id="rId36"/>
    <p:sldId id="735" r:id="rId37"/>
    <p:sldId id="736" r:id="rId38"/>
    <p:sldId id="713" r:id="rId39"/>
    <p:sldId id="315" r:id="rId40"/>
    <p:sldId id="322" r:id="rId41"/>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9E1A8D-4E5F-3F3F-C52A-6926B78D5591}" name="David KNODEN" initials="DK" userId="S::knoden@fourragesmieux.be::c7b2119c-030e-43a3-9bad-8e910af4f48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CC00"/>
    <a:srgbClr val="99663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8682A-2470-4ECD-8069-0FDF37BA3F18}" v="1" dt="2025-03-03T11:54:59.83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3" d="100"/>
          <a:sy n="63" d="100"/>
        </p:scale>
        <p:origin x="38" y="22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https://fourragesmieux.sharepoint.com/sites/TeamFourragesMieux/Documents%20partages/General/Projet%20Agro&#233;cologie/Rations/CETA%20David/Comparatif%20rations%20CETA%20Davi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790553281873"/>
          <c:y val="5.9974142121123737E-2"/>
          <c:w val="0.82521825207581212"/>
          <c:h val="0.68156386701662308"/>
        </c:manualLayout>
      </c:layout>
      <c:scatterChart>
        <c:scatterStyle val="lineMarker"/>
        <c:varyColors val="1"/>
        <c:ser>
          <c:idx val="0"/>
          <c:order val="0"/>
          <c:tx>
            <c:strRef>
              <c:f>'Rations 2024_solde cout'!$AB$8</c:f>
              <c:strCache>
                <c:ptCount val="1"/>
                <c:pt idx="0">
                  <c:v>Solde alimentaire (v/j)</c:v>
                </c:pt>
              </c:strCache>
            </c:strRef>
          </c:tx>
          <c:spPr>
            <a:ln w="25400" cap="rnd">
              <a:noFill/>
              <a:round/>
            </a:ln>
            <a:effectLst/>
          </c:spPr>
          <c:marker>
            <c:symbol val="square"/>
            <c:size val="14"/>
            <c:spPr>
              <a:solidFill>
                <a:schemeClr val="tx1"/>
              </a:solidFill>
              <a:ln w="9525">
                <a:noFill/>
              </a:ln>
              <a:effectLst/>
            </c:spPr>
          </c:marker>
          <c:dPt>
            <c:idx val="0"/>
            <c:marker>
              <c:symbol val="triangle"/>
              <c:size val="14"/>
              <c:spPr>
                <a:solidFill>
                  <a:srgbClr val="9FCA7E"/>
                </a:solidFill>
                <a:ln w="9525">
                  <a:noFill/>
                </a:ln>
                <a:effectLst/>
              </c:spPr>
            </c:marker>
            <c:bubble3D val="0"/>
            <c:extLst>
              <c:ext xmlns:c16="http://schemas.microsoft.com/office/drawing/2014/chart" uri="{C3380CC4-5D6E-409C-BE32-E72D297353CC}">
                <c16:uniqueId val="{00000000-EDB5-401B-8AD6-17C2469D2A75}"/>
              </c:ext>
            </c:extLst>
          </c:dPt>
          <c:dPt>
            <c:idx val="1"/>
            <c:marker>
              <c:spPr>
                <a:solidFill>
                  <a:srgbClr val="9CC97B"/>
                </a:solidFill>
                <a:ln w="9525">
                  <a:noFill/>
                </a:ln>
                <a:effectLst/>
              </c:spPr>
            </c:marker>
            <c:bubble3D val="0"/>
            <c:extLst>
              <c:ext xmlns:c16="http://schemas.microsoft.com/office/drawing/2014/chart" uri="{C3380CC4-5D6E-409C-BE32-E72D297353CC}">
                <c16:uniqueId val="{00000001-EDB5-401B-8AD6-17C2469D2A75}"/>
              </c:ext>
            </c:extLst>
          </c:dPt>
          <c:dPt>
            <c:idx val="2"/>
            <c:marker>
              <c:symbol val="triangle"/>
              <c:size val="14"/>
              <c:spPr>
                <a:solidFill>
                  <a:srgbClr val="F4AE77"/>
                </a:solidFill>
                <a:ln w="9525">
                  <a:noFill/>
                </a:ln>
                <a:effectLst/>
              </c:spPr>
            </c:marker>
            <c:bubble3D val="0"/>
            <c:extLst>
              <c:ext xmlns:c16="http://schemas.microsoft.com/office/drawing/2014/chart" uri="{C3380CC4-5D6E-409C-BE32-E72D297353CC}">
                <c16:uniqueId val="{00000002-EDB5-401B-8AD6-17C2469D2A75}"/>
              </c:ext>
            </c:extLst>
          </c:dPt>
          <c:dPt>
            <c:idx val="3"/>
            <c:marker>
              <c:spPr>
                <a:solidFill>
                  <a:srgbClr val="E1DD7F"/>
                </a:solidFill>
                <a:ln w="9525">
                  <a:noFill/>
                </a:ln>
                <a:effectLst/>
              </c:spPr>
            </c:marker>
            <c:bubble3D val="0"/>
            <c:extLst>
              <c:ext xmlns:c16="http://schemas.microsoft.com/office/drawing/2014/chart" uri="{C3380CC4-5D6E-409C-BE32-E72D297353CC}">
                <c16:uniqueId val="{00000003-EDB5-401B-8AD6-17C2469D2A75}"/>
              </c:ext>
            </c:extLst>
          </c:dPt>
          <c:dPt>
            <c:idx val="4"/>
            <c:marker>
              <c:symbol val="triangle"/>
              <c:size val="14"/>
              <c:spPr>
                <a:solidFill>
                  <a:srgbClr val="F06668"/>
                </a:solidFill>
                <a:ln w="9525">
                  <a:noFill/>
                </a:ln>
                <a:effectLst/>
              </c:spPr>
            </c:marker>
            <c:bubble3D val="0"/>
            <c:extLst>
              <c:ext xmlns:c16="http://schemas.microsoft.com/office/drawing/2014/chart" uri="{C3380CC4-5D6E-409C-BE32-E72D297353CC}">
                <c16:uniqueId val="{00000004-EDB5-401B-8AD6-17C2469D2A75}"/>
              </c:ext>
            </c:extLst>
          </c:dPt>
          <c:dPt>
            <c:idx val="5"/>
            <c:marker>
              <c:spPr>
                <a:solidFill>
                  <a:srgbClr val="F29472"/>
                </a:solidFill>
                <a:ln w="9525">
                  <a:noFill/>
                </a:ln>
                <a:effectLst/>
              </c:spPr>
            </c:marker>
            <c:bubble3D val="0"/>
            <c:extLst>
              <c:ext xmlns:c16="http://schemas.microsoft.com/office/drawing/2014/chart" uri="{C3380CC4-5D6E-409C-BE32-E72D297353CC}">
                <c16:uniqueId val="{00000005-EDB5-401B-8AD6-17C2469D2A75}"/>
              </c:ext>
            </c:extLst>
          </c:dPt>
          <c:dPt>
            <c:idx val="6"/>
            <c:marker>
              <c:symbol val="triangle"/>
              <c:size val="14"/>
              <c:spPr>
                <a:solidFill>
                  <a:srgbClr val="F29472"/>
                </a:solidFill>
                <a:ln w="9525">
                  <a:noFill/>
                </a:ln>
                <a:effectLst/>
              </c:spPr>
            </c:marker>
            <c:bubble3D val="0"/>
            <c:extLst>
              <c:ext xmlns:c16="http://schemas.microsoft.com/office/drawing/2014/chart" uri="{C3380CC4-5D6E-409C-BE32-E72D297353CC}">
                <c16:uniqueId val="{00000006-EDB5-401B-8AD6-17C2469D2A75}"/>
              </c:ext>
            </c:extLst>
          </c:dPt>
          <c:dPt>
            <c:idx val="7"/>
            <c:marker>
              <c:spPr>
                <a:solidFill>
                  <a:srgbClr val="F6CD7C"/>
                </a:solidFill>
                <a:ln w="9525">
                  <a:noFill/>
                </a:ln>
                <a:effectLst/>
              </c:spPr>
            </c:marker>
            <c:bubble3D val="0"/>
            <c:extLst>
              <c:ext xmlns:c16="http://schemas.microsoft.com/office/drawing/2014/chart" uri="{C3380CC4-5D6E-409C-BE32-E72D297353CC}">
                <c16:uniqueId val="{00000007-EDB5-401B-8AD6-17C2469D2A75}"/>
              </c:ext>
            </c:extLst>
          </c:dPt>
          <c:dPt>
            <c:idx val="8"/>
            <c:marker>
              <c:symbol val="triangle"/>
              <c:size val="14"/>
              <c:spPr>
                <a:solidFill>
                  <a:srgbClr val="87C37A"/>
                </a:solidFill>
                <a:ln w="9525">
                  <a:noFill/>
                </a:ln>
                <a:effectLst/>
              </c:spPr>
            </c:marker>
            <c:bubble3D val="0"/>
            <c:extLst>
              <c:ext xmlns:c16="http://schemas.microsoft.com/office/drawing/2014/chart" uri="{C3380CC4-5D6E-409C-BE32-E72D297353CC}">
                <c16:uniqueId val="{00000008-EDB5-401B-8AD6-17C2469D2A75}"/>
              </c:ext>
            </c:extLst>
          </c:dPt>
          <c:dPt>
            <c:idx val="9"/>
            <c:marker>
              <c:spPr>
                <a:solidFill>
                  <a:srgbClr val="8EC57A"/>
                </a:solidFill>
                <a:ln w="9525">
                  <a:noFill/>
                </a:ln>
                <a:effectLst/>
              </c:spPr>
            </c:marker>
            <c:bubble3D val="0"/>
            <c:extLst>
              <c:ext xmlns:c16="http://schemas.microsoft.com/office/drawing/2014/chart" uri="{C3380CC4-5D6E-409C-BE32-E72D297353CC}">
                <c16:uniqueId val="{00000009-EDB5-401B-8AD6-17C2469D2A75}"/>
              </c:ext>
            </c:extLst>
          </c:dPt>
          <c:dPt>
            <c:idx val="10"/>
            <c:marker>
              <c:symbol val="triangle"/>
              <c:size val="14"/>
              <c:spPr>
                <a:solidFill>
                  <a:srgbClr val="E1DD7F"/>
                </a:solidFill>
                <a:ln w="9525">
                  <a:noFill/>
                </a:ln>
                <a:effectLst/>
              </c:spPr>
            </c:marker>
            <c:bubble3D val="0"/>
            <c:extLst>
              <c:ext xmlns:c16="http://schemas.microsoft.com/office/drawing/2014/chart" uri="{C3380CC4-5D6E-409C-BE32-E72D297353CC}">
                <c16:uniqueId val="{0000000A-EDB5-401B-8AD6-17C2469D2A75}"/>
              </c:ext>
            </c:extLst>
          </c:dPt>
          <c:dPt>
            <c:idx val="11"/>
            <c:marker>
              <c:spPr>
                <a:solidFill>
                  <a:srgbClr val="F4BC7A"/>
                </a:solidFill>
                <a:ln w="9525">
                  <a:noFill/>
                </a:ln>
                <a:effectLst/>
              </c:spPr>
            </c:marker>
            <c:bubble3D val="0"/>
            <c:extLst>
              <c:ext xmlns:c16="http://schemas.microsoft.com/office/drawing/2014/chart" uri="{C3380CC4-5D6E-409C-BE32-E72D297353CC}">
                <c16:uniqueId val="{0000000B-EDB5-401B-8AD6-17C2469D2A75}"/>
              </c:ext>
            </c:extLst>
          </c:dPt>
          <c:dPt>
            <c:idx val="12"/>
            <c:marker>
              <c:symbol val="triangle"/>
              <c:size val="14"/>
              <c:spPr>
                <a:solidFill>
                  <a:srgbClr val="F6E380"/>
                </a:solidFill>
                <a:ln w="9525">
                  <a:noFill/>
                </a:ln>
                <a:effectLst/>
              </c:spPr>
            </c:marker>
            <c:bubble3D val="0"/>
            <c:extLst>
              <c:ext xmlns:c16="http://schemas.microsoft.com/office/drawing/2014/chart" uri="{C3380CC4-5D6E-409C-BE32-E72D297353CC}">
                <c16:uniqueId val="{0000000C-EDB5-401B-8AD6-17C2469D2A75}"/>
              </c:ext>
            </c:extLst>
          </c:dPt>
          <c:dPt>
            <c:idx val="13"/>
            <c:marker>
              <c:spPr>
                <a:solidFill>
                  <a:srgbClr val="F6C87C"/>
                </a:solidFill>
                <a:ln w="9525">
                  <a:noFill/>
                </a:ln>
                <a:effectLst/>
              </c:spPr>
            </c:marker>
            <c:bubble3D val="0"/>
            <c:extLst>
              <c:ext xmlns:c16="http://schemas.microsoft.com/office/drawing/2014/chart" uri="{C3380CC4-5D6E-409C-BE32-E72D297353CC}">
                <c16:uniqueId val="{0000000D-EDB5-401B-8AD6-17C2469D2A75}"/>
              </c:ext>
            </c:extLst>
          </c:dPt>
          <c:dPt>
            <c:idx val="14"/>
            <c:marker>
              <c:spPr>
                <a:solidFill>
                  <a:srgbClr val="64B979"/>
                </a:solidFill>
                <a:ln w="9525">
                  <a:noFill/>
                </a:ln>
                <a:effectLst/>
              </c:spPr>
            </c:marker>
            <c:bubble3D val="0"/>
            <c:extLst>
              <c:ext xmlns:c16="http://schemas.microsoft.com/office/drawing/2014/chart" uri="{C3380CC4-5D6E-409C-BE32-E72D297353CC}">
                <c16:uniqueId val="{0000000E-EDB5-401B-8AD6-17C2469D2A75}"/>
              </c:ext>
            </c:extLst>
          </c:dPt>
          <c:dLbls>
            <c:dLbl>
              <c:idx val="0"/>
              <c:tx>
                <c:rich>
                  <a:bodyPr/>
                  <a:lstStyle/>
                  <a:p>
                    <a:fld id="{7762B0FE-AA2E-4603-8F09-70D367285599}"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DB5-401B-8AD6-17C2469D2A75}"/>
                </c:ext>
              </c:extLst>
            </c:dLbl>
            <c:dLbl>
              <c:idx val="1"/>
              <c:tx>
                <c:rich>
                  <a:bodyPr/>
                  <a:lstStyle/>
                  <a:p>
                    <a:fld id="{A80DEC49-AE39-4BC9-BAE7-5923EB8FCDF9}"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DB5-401B-8AD6-17C2469D2A75}"/>
                </c:ext>
              </c:extLst>
            </c:dLbl>
            <c:dLbl>
              <c:idx val="2"/>
              <c:tx>
                <c:rich>
                  <a:bodyPr/>
                  <a:lstStyle/>
                  <a:p>
                    <a:fld id="{CA1BEE20-3311-413E-910F-BFDDC0127C99}"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DB5-401B-8AD6-17C2469D2A75}"/>
                </c:ext>
              </c:extLst>
            </c:dLbl>
            <c:dLbl>
              <c:idx val="3"/>
              <c:tx>
                <c:rich>
                  <a:bodyPr/>
                  <a:lstStyle/>
                  <a:p>
                    <a:fld id="{236F1172-9B17-4AAB-B729-63DF83D9B55A}"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DB5-401B-8AD6-17C2469D2A75}"/>
                </c:ext>
              </c:extLst>
            </c:dLbl>
            <c:dLbl>
              <c:idx val="4"/>
              <c:tx>
                <c:rich>
                  <a:bodyPr/>
                  <a:lstStyle/>
                  <a:p>
                    <a:fld id="{C9276973-28E6-41CD-BBC5-1F9AD03AA9E4}"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DB5-401B-8AD6-17C2469D2A75}"/>
                </c:ext>
              </c:extLst>
            </c:dLbl>
            <c:dLbl>
              <c:idx val="5"/>
              <c:tx>
                <c:rich>
                  <a:bodyPr/>
                  <a:lstStyle/>
                  <a:p>
                    <a:fld id="{0E0540CE-39E2-4F67-BD3E-EDAD3244C8BD}"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DB5-401B-8AD6-17C2469D2A75}"/>
                </c:ext>
              </c:extLst>
            </c:dLbl>
            <c:dLbl>
              <c:idx val="6"/>
              <c:tx>
                <c:rich>
                  <a:bodyPr/>
                  <a:lstStyle/>
                  <a:p>
                    <a:fld id="{A7952053-511F-4318-A3C6-40BAF9B39DFB}"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DB5-401B-8AD6-17C2469D2A75}"/>
                </c:ext>
              </c:extLst>
            </c:dLbl>
            <c:dLbl>
              <c:idx val="7"/>
              <c:tx>
                <c:rich>
                  <a:bodyPr/>
                  <a:lstStyle/>
                  <a:p>
                    <a:fld id="{82C08935-0FE7-43C1-9394-F260F0A26A2D}"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DB5-401B-8AD6-17C2469D2A75}"/>
                </c:ext>
              </c:extLst>
            </c:dLbl>
            <c:dLbl>
              <c:idx val="8"/>
              <c:tx>
                <c:rich>
                  <a:bodyPr/>
                  <a:lstStyle/>
                  <a:p>
                    <a:fld id="{1B4CC149-0111-4007-8694-1581F84BC201}"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DB5-401B-8AD6-17C2469D2A75}"/>
                </c:ext>
              </c:extLst>
            </c:dLbl>
            <c:dLbl>
              <c:idx val="9"/>
              <c:tx>
                <c:rich>
                  <a:bodyPr/>
                  <a:lstStyle/>
                  <a:p>
                    <a:fld id="{2F332296-7F21-4D30-819E-E2C505D69DC1}"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DB5-401B-8AD6-17C2469D2A75}"/>
                </c:ext>
              </c:extLst>
            </c:dLbl>
            <c:dLbl>
              <c:idx val="10"/>
              <c:tx>
                <c:rich>
                  <a:bodyPr/>
                  <a:lstStyle/>
                  <a:p>
                    <a:fld id="{7E37216B-67D7-42A5-88FB-CCF604634C9A}"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DB5-401B-8AD6-17C2469D2A75}"/>
                </c:ext>
              </c:extLst>
            </c:dLbl>
            <c:dLbl>
              <c:idx val="11"/>
              <c:tx>
                <c:rich>
                  <a:bodyPr/>
                  <a:lstStyle/>
                  <a:p>
                    <a:fld id="{4085D091-8BE0-49A8-8DE5-EFF0BF5A739D}"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DB5-401B-8AD6-17C2469D2A75}"/>
                </c:ext>
              </c:extLst>
            </c:dLbl>
            <c:dLbl>
              <c:idx val="12"/>
              <c:tx>
                <c:rich>
                  <a:bodyPr/>
                  <a:lstStyle/>
                  <a:p>
                    <a:r>
                      <a:rPr lang="en-US"/>
                      <a:t>G</a:t>
                    </a:r>
                    <a:endParaRPr lang="en-US" dirty="0"/>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EDB5-401B-8AD6-17C2469D2A75}"/>
                </c:ext>
              </c:extLst>
            </c:dLbl>
            <c:dLbl>
              <c:idx val="13"/>
              <c:tx>
                <c:rich>
                  <a:bodyPr/>
                  <a:lstStyle/>
                  <a:p>
                    <a:r>
                      <a:rPr lang="en-US"/>
                      <a:t>G</a:t>
                    </a:r>
                    <a:endParaRPr lang="en-US" dirty="0"/>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D-EDB5-401B-8AD6-17C2469D2A75}"/>
                </c:ext>
              </c:extLst>
            </c:dLbl>
            <c:dLbl>
              <c:idx val="14"/>
              <c:tx>
                <c:rich>
                  <a:bodyPr/>
                  <a:lstStyle/>
                  <a:p>
                    <a:fld id="{80BFEF12-C650-4440-94CE-7901EF03638B}" type="CELLRANGE">
                      <a:rPr lang="fr-BE"/>
                      <a:pPr/>
                      <a:t>[PLAGECELL]</a:t>
                    </a:fld>
                    <a:endParaRPr lang="fr-BE"/>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DB5-401B-8AD6-17C2469D2A7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'Rations 2024_solde cout'!$AA$9:$AA$23</c:f>
              <c:numCache>
                <c:formatCode>_("€"* #,##0.00_);_("€"* \(#,##0.00\);_("€"* "-"??_);_(@_)</c:formatCode>
                <c:ptCount val="15"/>
                <c:pt idx="0">
                  <c:v>4.03</c:v>
                </c:pt>
                <c:pt idx="1">
                  <c:v>4.4000000000000004</c:v>
                </c:pt>
                <c:pt idx="2">
                  <c:v>4.87</c:v>
                </c:pt>
                <c:pt idx="3">
                  <c:v>4.72</c:v>
                </c:pt>
                <c:pt idx="4">
                  <c:v>6.09</c:v>
                </c:pt>
                <c:pt idx="5">
                  <c:v>5.85</c:v>
                </c:pt>
                <c:pt idx="6">
                  <c:v>6.33</c:v>
                </c:pt>
                <c:pt idx="7">
                  <c:v>6.32</c:v>
                </c:pt>
                <c:pt idx="8">
                  <c:v>3.2</c:v>
                </c:pt>
                <c:pt idx="9">
                  <c:v>3.14</c:v>
                </c:pt>
                <c:pt idx="10">
                  <c:v>4.6900000000000004</c:v>
                </c:pt>
                <c:pt idx="11">
                  <c:v>4.95</c:v>
                </c:pt>
                <c:pt idx="12">
                  <c:v>5.31</c:v>
                </c:pt>
                <c:pt idx="13">
                  <c:v>5.39</c:v>
                </c:pt>
                <c:pt idx="14">
                  <c:v>3.24</c:v>
                </c:pt>
              </c:numCache>
            </c:numRef>
          </c:xVal>
          <c:yVal>
            <c:numRef>
              <c:f>'Rations 2024_solde cout'!$AB$9:$AB$23</c:f>
              <c:numCache>
                <c:formatCode>_("€"* #,##0.00_);_("€"* \(#,##0.00\);_("€"* "-"??_);_(@_)</c:formatCode>
                <c:ptCount val="15"/>
                <c:pt idx="0">
                  <c:v>4.649</c:v>
                </c:pt>
                <c:pt idx="1">
                  <c:v>6.4111629999999984</c:v>
                </c:pt>
                <c:pt idx="2">
                  <c:v>4.057100000000001</c:v>
                </c:pt>
                <c:pt idx="3">
                  <c:v>8.4894396551724149</c:v>
                </c:pt>
                <c:pt idx="4">
                  <c:v>7.5814000000000021</c:v>
                </c:pt>
                <c:pt idx="5">
                  <c:v>11.704949999999998</c:v>
                </c:pt>
                <c:pt idx="6">
                  <c:v>8.7479999999999993</c:v>
                </c:pt>
                <c:pt idx="7">
                  <c:v>10.96754</c:v>
                </c:pt>
                <c:pt idx="8">
                  <c:v>3.8330399999999996</c:v>
                </c:pt>
                <c:pt idx="9">
                  <c:v>3.9966658053048927</c:v>
                </c:pt>
                <c:pt idx="10">
                  <c:v>6.6251999999999986</c:v>
                </c:pt>
                <c:pt idx="11">
                  <c:v>6.5051999999999994</c:v>
                </c:pt>
                <c:pt idx="12">
                  <c:v>8.0189164800000015</c:v>
                </c:pt>
                <c:pt idx="13">
                  <c:v>13.641760000000001</c:v>
                </c:pt>
                <c:pt idx="14">
                  <c:v>7.3732075471698106</c:v>
                </c:pt>
              </c:numCache>
            </c:numRef>
          </c:yVal>
          <c:smooth val="0"/>
          <c:extLst>
            <c:ext xmlns:c15="http://schemas.microsoft.com/office/drawing/2012/chart" uri="{02D57815-91ED-43cb-92C2-25804820EDAC}">
              <c15:datalabelsRange>
                <c15:f>'Rations 2024_solde cout'!$Z$9:$Z$23</c15:f>
                <c15:dlblRangeCache>
                  <c:ptCount val="15"/>
                  <c:pt idx="0">
                    <c:v>A </c:v>
                  </c:pt>
                  <c:pt idx="1">
                    <c:v>A </c:v>
                  </c:pt>
                  <c:pt idx="2">
                    <c:v>B </c:v>
                  </c:pt>
                  <c:pt idx="3">
                    <c:v>B </c:v>
                  </c:pt>
                  <c:pt idx="4">
                    <c:v>C </c:v>
                  </c:pt>
                  <c:pt idx="5">
                    <c:v>C </c:v>
                  </c:pt>
                  <c:pt idx="6">
                    <c:v>D </c:v>
                  </c:pt>
                  <c:pt idx="7">
                    <c:v>D </c:v>
                  </c:pt>
                  <c:pt idx="8">
                    <c:v>E </c:v>
                  </c:pt>
                  <c:pt idx="9">
                    <c:v>E </c:v>
                  </c:pt>
                  <c:pt idx="10">
                    <c:v>F </c:v>
                  </c:pt>
                  <c:pt idx="11">
                    <c:v>F </c:v>
                  </c:pt>
                  <c:pt idx="12">
                    <c:v>E </c:v>
                  </c:pt>
                  <c:pt idx="13">
                    <c:v>E </c:v>
                  </c:pt>
                  <c:pt idx="14">
                    <c:v>G </c:v>
                  </c:pt>
                </c15:dlblRangeCache>
              </c15:datalabelsRange>
            </c:ext>
            <c:ext xmlns:c16="http://schemas.microsoft.com/office/drawing/2014/chart" uri="{C3380CC4-5D6E-409C-BE32-E72D297353CC}">
              <c16:uniqueId val="{00000011-EDB5-401B-8AD6-17C2469D2A75}"/>
            </c:ext>
          </c:extLst>
        </c:ser>
        <c:ser>
          <c:idx val="1"/>
          <c:order val="1"/>
          <c:tx>
            <c:v>Légende</c:v>
          </c:tx>
          <c:spPr>
            <a:ln w="25400" cap="rnd">
              <a:noFill/>
              <a:round/>
            </a:ln>
            <a:effectLst/>
          </c:spPr>
          <c:marker>
            <c:symbol val="circle"/>
            <c:size val="5"/>
            <c:spPr>
              <a:solidFill>
                <a:schemeClr val="accent2"/>
              </a:solidFill>
              <a:ln w="9525">
                <a:solidFill>
                  <a:schemeClr val="accent2"/>
                </a:solidFill>
              </a:ln>
              <a:effectLst/>
            </c:spPr>
          </c:marker>
          <c:xVal>
            <c:strRef>
              <c:f>'Rations 2024_solde cout'!$AA$8</c:f>
              <c:strCache>
                <c:ptCount val="1"/>
                <c:pt idx="0">
                  <c:v>Coût ration (€/v/j)</c:v>
                </c:pt>
              </c:strCache>
            </c:strRef>
          </c:xVal>
          <c:yVal>
            <c:numLit>
              <c:formatCode>General</c:formatCode>
              <c:ptCount val="1"/>
              <c:pt idx="0">
                <c:v>1</c:v>
              </c:pt>
            </c:numLit>
          </c:yVal>
          <c:smooth val="0"/>
          <c:extLst>
            <c:ext xmlns:c16="http://schemas.microsoft.com/office/drawing/2014/chart" uri="{C3380CC4-5D6E-409C-BE32-E72D297353CC}">
              <c16:uniqueId val="{00000012-EDB5-401B-8AD6-17C2469D2A75}"/>
            </c:ext>
          </c:extLst>
        </c:ser>
        <c:dLbls>
          <c:showLegendKey val="0"/>
          <c:showVal val="0"/>
          <c:showCatName val="0"/>
          <c:showSerName val="0"/>
          <c:showPercent val="0"/>
          <c:showBubbleSize val="0"/>
        </c:dLbls>
        <c:axId val="1556812064"/>
        <c:axId val="1556800544"/>
      </c:scatterChart>
      <c:valAx>
        <c:axId val="1556812064"/>
        <c:scaling>
          <c:orientation val="minMax"/>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BE"/>
                  <a:t>Coût de la ration (/v/j)</a:t>
                </a:r>
              </a:p>
            </c:rich>
          </c:tx>
          <c:overlay val="0"/>
          <c:spPr>
            <a:noFill/>
            <a:ln>
              <a:noFill/>
            </a:ln>
            <a:effectLst/>
          </c:sp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556800544"/>
        <c:crosses val="autoZero"/>
        <c:crossBetween val="midCat"/>
      </c:valAx>
      <c:valAx>
        <c:axId val="1556800544"/>
        <c:scaling>
          <c:orientation val="minMax"/>
          <c:max val="15"/>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BE"/>
                  <a:t>Solde alimentaire (/v/j)</a:t>
                </a:r>
              </a:p>
            </c:rich>
          </c:tx>
          <c:overlay val="0"/>
          <c:spPr>
            <a:noFill/>
            <a:ln>
              <a:noFill/>
            </a:ln>
            <a:effectLst/>
          </c:sp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556812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r-FR"/>
    </a:p>
  </c:txPr>
  <c:externalData r:id="rId1">
    <c:autoUpdate val="0"/>
  </c:externalData>
</c:chartSpace>
</file>

<file path=ppt/comments/modernComment_2B3_E56BCF64.xml><?xml version="1.0" encoding="utf-8"?>
<p188:cmLst xmlns:a="http://schemas.openxmlformats.org/drawingml/2006/main" xmlns:r="http://schemas.openxmlformats.org/officeDocument/2006/relationships" xmlns:p188="http://schemas.microsoft.com/office/powerpoint/2018/8/main">
  <p188:cm id="{18012A66-1A3B-4860-A6A6-D2805081ACF5}" authorId="{F29E1A8D-4E5F-3F3F-C52A-6926B78D5591}" created="2025-01-20T13:21:32.141">
    <pc:sldMkLst xmlns:pc="http://schemas.microsoft.com/office/powerpoint/2013/main/command">
      <pc:docMk/>
      <pc:sldMk cId="3849047908" sldId="691"/>
    </pc:sldMkLst>
    <p188:txBody>
      <a:bodyPr/>
      <a:lstStyle/>
      <a:p>
        <a:r>
          <a:rPr lang="fr-BE"/>
          <a:t>Accueil /Économie &amp; société /Pâturage /
"Il n’y aurait pas pire que les vaches alors qu’il n’y a pas mieux que les prairies !"
"Il n’y aurait pas pire que les vaches alors qu’il n’y a pas mieux que les prairies !"
Avec franc parler et pédagogie, Luc Delaby, chercheur à Inrae, n'hésite pas à mettre la société face à ses injonctions contradictoires en matière d'élevage de ruminants et d'environnement. Dans l'un des épisodes du podcast Radio Prairie, il explique "le paradoxe de la vache qui broute".
Publié le 22 septembre 2023 - Par Emeline Bignon
vache laitière qui broute de l'herbe
© F. Mechekour
" Les prairies sont revenues en odeur de sainteté. À croire qu’il n’y a pas mieux que les prairies pour l’avenir de la planète ! Tout le monde s’accorde à dire qu’elles limitent les émissions de gaz à effet de serre en stockant le carbone, qu’elles sont sources d’une biodiversité phénoménale, qu’elles dessinent les paysages et contribuent à fabriquer des produits de qualité. Mais, d’un autre côté, on entend aussi qu’il n’y a pas pire que les ruminants ! Des animaux qui contribuent au réchauffement climatique en émettant du méthane, qui sont responsables de pissats extrêmement concentrés au pâturage et polluent les nappes phréatiques, qui sont inefficients…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004BE2C-A06C-4681-8902-13B57825583E}" type="datetimeFigureOut">
              <a:rPr lang="fr-BE" smtClean="0"/>
              <a:t>03-03-25</a:t>
            </a:fld>
            <a:endParaRPr lang="fr-BE"/>
          </a:p>
        </p:txBody>
      </p:sp>
      <p:sp>
        <p:nvSpPr>
          <p:cNvPr id="4" name="Espace réservé du pied de page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9CE166BF-7247-406E-AF47-1841A942B871}" type="slidenum">
              <a:rPr lang="fr-BE" smtClean="0"/>
              <a:t>‹N°›</a:t>
            </a:fld>
            <a:endParaRPr lang="fr-BE"/>
          </a:p>
        </p:txBody>
      </p:sp>
    </p:spTree>
    <p:extLst>
      <p:ext uri="{BB962C8B-B14F-4D97-AF65-F5344CB8AC3E}">
        <p14:creationId xmlns:p14="http://schemas.microsoft.com/office/powerpoint/2010/main" val="304944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FE7A0DB-9FC0-40B7-BED3-D18CCE1EA996}" type="datetimeFigureOut">
              <a:rPr lang="fr-BE" smtClean="0"/>
              <a:pPr/>
              <a:t>03-03-25</a:t>
            </a:fld>
            <a:endParaRPr lang="fr-BE"/>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1B2E7F9-4982-4624-80A0-F8269E918327}" type="slidenum">
              <a:rPr lang="fr-BE" smtClean="0"/>
              <a:pPr/>
              <a:t>‹N°›</a:t>
            </a:fld>
            <a:endParaRPr lang="fr-BE"/>
          </a:p>
        </p:txBody>
      </p:sp>
    </p:spTree>
    <p:extLst>
      <p:ext uri="{BB962C8B-B14F-4D97-AF65-F5344CB8AC3E}">
        <p14:creationId xmlns:p14="http://schemas.microsoft.com/office/powerpoint/2010/main" val="141547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35000-A486-B268-4E7D-20F3636182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BA5141-8C21-7EBA-E15D-676BA6EF6C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119CD6-AFF2-CA70-4145-0EBDD51186DD}"/>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19F9F26B-3ED2-86DA-4696-DEBD6858F991}"/>
              </a:ext>
            </a:extLst>
          </p:cNvPr>
          <p:cNvSpPr>
            <a:spLocks noGrp="1"/>
          </p:cNvSpPr>
          <p:nvPr>
            <p:ph type="sldNum" sz="quarter" idx="5"/>
          </p:nvPr>
        </p:nvSpPr>
        <p:spPr/>
        <p:txBody>
          <a:bodyPr/>
          <a:lstStyle/>
          <a:p>
            <a:fld id="{CB6D2089-B35A-459B-BC7D-F19FB969276A}" type="slidenum">
              <a:rPr lang="fr-BE" smtClean="0"/>
              <a:t>21</a:t>
            </a:fld>
            <a:endParaRPr lang="fr-BE"/>
          </a:p>
        </p:txBody>
      </p:sp>
    </p:spTree>
    <p:extLst>
      <p:ext uri="{BB962C8B-B14F-4D97-AF65-F5344CB8AC3E}">
        <p14:creationId xmlns:p14="http://schemas.microsoft.com/office/powerpoint/2010/main" val="72028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B6D2089-B35A-459B-BC7D-F19FB969276A}" type="slidenum">
              <a:rPr lang="fr-BE" smtClean="0"/>
              <a:t>23</a:t>
            </a:fld>
            <a:endParaRPr lang="fr-BE"/>
          </a:p>
        </p:txBody>
      </p:sp>
    </p:spTree>
    <p:extLst>
      <p:ext uri="{BB962C8B-B14F-4D97-AF65-F5344CB8AC3E}">
        <p14:creationId xmlns:p14="http://schemas.microsoft.com/office/powerpoint/2010/main" val="92946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944ECF75-FDD1-4188-94DC-ABA947A93B88}" type="slidenum">
              <a:rPr lang="fr-BE" smtClean="0"/>
              <a:t>25</a:t>
            </a:fld>
            <a:endParaRPr lang="fr-BE"/>
          </a:p>
        </p:txBody>
      </p:sp>
    </p:spTree>
    <p:extLst>
      <p:ext uri="{BB962C8B-B14F-4D97-AF65-F5344CB8AC3E}">
        <p14:creationId xmlns:p14="http://schemas.microsoft.com/office/powerpoint/2010/main" val="174207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dirty="0"/>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9" name="Titre 8"/>
          <p:cNvSpPr>
            <a:spLocks noGrp="1"/>
          </p:cNvSpPr>
          <p:nvPr>
            <p:ph type="title"/>
          </p:nvPr>
        </p:nvSpPr>
        <p:spPr/>
        <p:txBody>
          <a:bodyPr/>
          <a:lstStyle/>
          <a:p>
            <a:r>
              <a:rPr lang="fr-FR"/>
              <a:t>Cliquez pour modifier le style du titre</a:t>
            </a:r>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836712"/>
            <a:ext cx="2057400" cy="5289451"/>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836712"/>
            <a:ext cx="6019800" cy="5289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M_sous_t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
        <p:nvSpPr>
          <p:cNvPr id="7" name="Espace réservé du contenu 6"/>
          <p:cNvSpPr>
            <a:spLocks noGrp="1"/>
          </p:cNvSpPr>
          <p:nvPr>
            <p:ph sz="quarter" idx="13"/>
          </p:nvPr>
        </p:nvSpPr>
        <p:spPr>
          <a:xfrm>
            <a:off x="250825" y="1484312"/>
            <a:ext cx="8641655" cy="44649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9" name="Espace réservé du texte 8"/>
          <p:cNvSpPr>
            <a:spLocks noGrp="1"/>
          </p:cNvSpPr>
          <p:nvPr>
            <p:ph type="body" sz="quarter" idx="14"/>
          </p:nvPr>
        </p:nvSpPr>
        <p:spPr>
          <a:xfrm>
            <a:off x="250825" y="836613"/>
            <a:ext cx="8642350" cy="504825"/>
          </a:xfrm>
        </p:spPr>
        <p:txBody>
          <a:bodyPr anchor="ctr"/>
          <a:lstStyle>
            <a:lvl1pPr>
              <a:defRPr b="1">
                <a:solidFill>
                  <a:schemeClr val="bg1">
                    <a:lumMod val="50000"/>
                  </a:schemeClr>
                </a:solidFill>
              </a:defRPr>
            </a:lvl1pPr>
          </a:lstStyle>
          <a:p>
            <a:pPr lvl="0"/>
            <a:r>
              <a:rPr lang="fr-FR"/>
              <a:t>Cliquez pour modifier les styles du texte du masque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622920"/>
          </a:xfrm>
        </p:spPr>
        <p:txBody>
          <a:bodyPr anchor="ct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dirty="0"/>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positive_de_titre_conferenc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622920"/>
          </a:xfrm>
        </p:spPr>
        <p:txBody>
          <a:bodyPr anchor="ct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dirty="0"/>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texte 7"/>
          <p:cNvSpPr>
            <a:spLocks noGrp="1"/>
          </p:cNvSpPr>
          <p:nvPr>
            <p:ph type="body" sz="quarter" idx="13"/>
          </p:nvPr>
        </p:nvSpPr>
        <p:spPr>
          <a:xfrm>
            <a:off x="1692275" y="4868863"/>
            <a:ext cx="5759450" cy="720725"/>
          </a:xfrm>
        </p:spPr>
        <p:txBody>
          <a:bodyPr anchor="ctr">
            <a:normAutofit/>
          </a:bodyPr>
          <a:lstStyle>
            <a:lvl1pPr algn="ctr">
              <a:defRPr sz="1800"/>
            </a:lvl1pPr>
          </a:lstStyle>
          <a:p>
            <a:pPr lvl="0"/>
            <a:r>
              <a:rPr lang="fr-FR"/>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dirty="0"/>
          </a:p>
        </p:txBody>
      </p:sp>
      <p:sp>
        <p:nvSpPr>
          <p:cNvPr id="3" name="Espace réservé du contenu 2"/>
          <p:cNvSpPr>
            <a:spLocks noGrp="1"/>
          </p:cNvSpPr>
          <p:nvPr>
            <p:ph idx="1"/>
          </p:nvPr>
        </p:nvSpPr>
        <p:spPr/>
        <p:txBody>
          <a:bodyPr/>
          <a:lstStyle>
            <a:lvl1pPr marL="0" indent="0">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ctr">
              <a:defRPr sz="2400" b="1" cap="all"/>
            </a:lvl1pPr>
          </a:lstStyle>
          <a:p>
            <a:r>
              <a:rPr lang="fr-FR"/>
              <a:t>Cliquez pour modifier le style du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lgn="ctr">
              <a:buNone/>
              <a:defRPr sz="2000" b="1">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251520" y="836712"/>
            <a:ext cx="4244280" cy="5289451"/>
          </a:xfrm>
        </p:spPr>
        <p:txBody>
          <a:bodyPr/>
          <a:lstStyle>
            <a:lvl1pPr>
              <a:defRPr sz="2000"/>
            </a:lvl1pPr>
            <a:lvl2pPr>
              <a:defRPr sz="2000"/>
            </a:lvl2pPr>
            <a:lvl3pPr>
              <a:defRPr sz="2000"/>
            </a:lvl3pPr>
            <a:lvl4pPr>
              <a:defRPr sz="1800"/>
            </a:lvl4pPr>
            <a:lvl5pPr>
              <a:defRPr sz="14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u contenu 3"/>
          <p:cNvSpPr>
            <a:spLocks noGrp="1"/>
          </p:cNvSpPr>
          <p:nvPr>
            <p:ph sz="half" idx="2"/>
          </p:nvPr>
        </p:nvSpPr>
        <p:spPr>
          <a:xfrm>
            <a:off x="4648200" y="836712"/>
            <a:ext cx="4244280" cy="5289451"/>
          </a:xfrm>
        </p:spPr>
        <p:txBody>
          <a:bodyPr vert="horz" lIns="91440" tIns="45720" rIns="91440" bIns="45720" rtlCol="0">
            <a:normAutofit/>
          </a:bodyPr>
          <a:lstStyle>
            <a:lvl1pPr algn="l" defTabSz="914400" rtl="0" eaLnBrk="1" latinLnBrk="0" hangingPunct="1">
              <a:spcBef>
                <a:spcPct val="20000"/>
              </a:spcBef>
              <a:defRPr lang="fr-FR" sz="2000" b="0" kern="1200" dirty="0" smtClean="0">
                <a:solidFill>
                  <a:schemeClr val="tx1"/>
                </a:solidFill>
                <a:latin typeface="+mn-lt"/>
                <a:ea typeface="+mn-ea"/>
                <a:cs typeface="+mn-cs"/>
              </a:defRPr>
            </a:lvl1pPr>
            <a:lvl2pPr algn="l" defTabSz="914400" rtl="0" eaLnBrk="1" latinLnBrk="0" hangingPunct="1">
              <a:spcBef>
                <a:spcPct val="20000"/>
              </a:spcBef>
              <a:defRPr lang="fr-FR" sz="2000" b="0" kern="1200" dirty="0" smtClean="0">
                <a:solidFill>
                  <a:schemeClr val="tx1"/>
                </a:solidFill>
                <a:latin typeface="+mn-lt"/>
                <a:ea typeface="+mn-ea"/>
                <a:cs typeface="+mn-cs"/>
              </a:defRPr>
            </a:lvl2pPr>
            <a:lvl3pPr algn="l" defTabSz="914400" rtl="0" eaLnBrk="1" latinLnBrk="0" hangingPunct="1">
              <a:spcBef>
                <a:spcPct val="20000"/>
              </a:spcBef>
              <a:defRPr lang="fr-FR" sz="2000" b="0" kern="1200" dirty="0" smtClean="0">
                <a:solidFill>
                  <a:schemeClr val="tx1"/>
                </a:solidFill>
                <a:latin typeface="+mn-lt"/>
                <a:ea typeface="+mn-ea"/>
                <a:cs typeface="+mn-cs"/>
              </a:defRPr>
            </a:lvl3pPr>
            <a:lvl4pPr algn="l" defTabSz="914400" rtl="0" eaLnBrk="1" latinLnBrk="0" hangingPunct="1">
              <a:spcBef>
                <a:spcPct val="20000"/>
              </a:spcBef>
              <a:defRPr lang="fr-FR" sz="1800" b="0" kern="1200" dirty="0" smtClean="0">
                <a:solidFill>
                  <a:schemeClr val="tx1"/>
                </a:solidFill>
                <a:latin typeface="+mn-lt"/>
                <a:ea typeface="+mn-ea"/>
                <a:cs typeface="+mn-cs"/>
              </a:defRPr>
            </a:lvl4pPr>
            <a:lvl5pPr algn="l" defTabSz="914400" rtl="0" eaLnBrk="1" latinLnBrk="0" hangingPunct="1">
              <a:spcBef>
                <a:spcPct val="20000"/>
              </a:spcBef>
              <a:defRPr lang="fr-BE" sz="1400" b="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dirty="0"/>
          </a:p>
        </p:txBody>
      </p:sp>
      <p:sp>
        <p:nvSpPr>
          <p:cNvPr id="3" name="Espace réservé du texte 2"/>
          <p:cNvSpPr>
            <a:spLocks noGrp="1"/>
          </p:cNvSpPr>
          <p:nvPr>
            <p:ph type="body" idx="1"/>
          </p:nvPr>
        </p:nvSpPr>
        <p:spPr>
          <a:xfrm>
            <a:off x="251520" y="908720"/>
            <a:ext cx="4245868" cy="639762"/>
          </a:xfrm>
        </p:spPr>
        <p:txBody>
          <a:bodyPr anchor="ctr">
            <a:noAutofit/>
          </a:bodyPr>
          <a:lstStyle>
            <a:lvl1pPr marL="0" indent="0">
              <a:buNone/>
              <a:defRPr sz="20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251520" y="1772816"/>
            <a:ext cx="4245868" cy="4353347"/>
          </a:xfrm>
        </p:spPr>
        <p:txBody>
          <a:bodyPr/>
          <a:lstStyle>
            <a:lvl1pPr>
              <a:defRPr sz="2000"/>
            </a:lvl1pPr>
            <a:lvl2pPr>
              <a:defRPr sz="2000"/>
            </a:lvl2pPr>
            <a:lvl3pPr>
              <a:defRPr sz="2000"/>
            </a:lvl3pPr>
            <a:lvl4pPr>
              <a:defRPr sz="1800"/>
            </a:lvl4pPr>
            <a:lvl5pPr>
              <a:defRPr sz="14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5" name="Espace réservé du texte 4"/>
          <p:cNvSpPr>
            <a:spLocks noGrp="1"/>
          </p:cNvSpPr>
          <p:nvPr>
            <p:ph type="body" sz="quarter" idx="3"/>
          </p:nvPr>
        </p:nvSpPr>
        <p:spPr>
          <a:xfrm>
            <a:off x="4645025" y="908720"/>
            <a:ext cx="4247455" cy="639762"/>
          </a:xfrm>
        </p:spPr>
        <p:txBody>
          <a:bodyPr anchor="ctr">
            <a:noAutofit/>
          </a:bodyPr>
          <a:lstStyle>
            <a:lvl1pPr marL="0" indent="0">
              <a:buNone/>
              <a:defRPr sz="20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1772816"/>
            <a:ext cx="4247455" cy="4353347"/>
          </a:xfrm>
        </p:spPr>
        <p:txBody>
          <a:bodyPr/>
          <a:lstStyle>
            <a:lvl1pPr>
              <a:defRPr sz="2000"/>
            </a:lvl1pPr>
            <a:lvl2pPr>
              <a:defRPr sz="2000"/>
            </a:lvl2pPr>
            <a:lvl3pPr>
              <a:defRPr sz="2000"/>
            </a:lvl3pPr>
            <a:lvl4pPr>
              <a:defRPr sz="1800"/>
            </a:lvl4pPr>
            <a:lvl5pPr>
              <a:defRPr sz="14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682774"/>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692696"/>
            <a:ext cx="5111750" cy="5433467"/>
          </a:xfrm>
        </p:spPr>
        <p:txBody>
          <a:bodyPr>
            <a:normAutofit/>
          </a:bodyPr>
          <a:lstStyle>
            <a:lvl1pPr>
              <a:defRPr sz="2000"/>
            </a:lvl1pPr>
            <a:lvl2pPr>
              <a:defRPr sz="2000"/>
            </a:lvl2pPr>
            <a:lvl3pPr>
              <a:defRPr sz="2000"/>
            </a:lvl3pPr>
            <a:lvl4pPr>
              <a:defRPr sz="1800"/>
            </a:lvl4pPr>
            <a:lvl5pPr>
              <a:defRPr sz="14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u texte 3"/>
          <p:cNvSpPr>
            <a:spLocks noGrp="1"/>
          </p:cNvSpPr>
          <p:nvPr>
            <p:ph type="body" sz="half" idx="2"/>
          </p:nvPr>
        </p:nvSpPr>
        <p:spPr>
          <a:xfrm>
            <a:off x="457200" y="1916832"/>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ctr"/>
          <a:lstStyle>
            <a:lvl1pPr algn="l">
              <a:defRPr sz="2000" b="1"/>
            </a:lvl1pPr>
          </a:lstStyle>
          <a:p>
            <a:r>
              <a:rPr lang="fr-FR"/>
              <a:t>Cliquez pour modifier le style du titre</a:t>
            </a:r>
            <a:endParaRPr lang="fr-BE"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03/03/2025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1520" y="138404"/>
            <a:ext cx="8640960" cy="562074"/>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sp>
        <p:nvSpPr>
          <p:cNvPr id="3" name="Espace réservé du texte 2"/>
          <p:cNvSpPr>
            <a:spLocks noGrp="1"/>
          </p:cNvSpPr>
          <p:nvPr>
            <p:ph type="body" idx="1"/>
          </p:nvPr>
        </p:nvSpPr>
        <p:spPr>
          <a:xfrm>
            <a:off x="251520" y="731837"/>
            <a:ext cx="8640960" cy="543346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8000462" y="6448251"/>
            <a:ext cx="1090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03/03/2025</a:t>
            </a:fld>
            <a:endParaRPr lang="fr-BE"/>
          </a:p>
        </p:txBody>
      </p:sp>
      <p:sp>
        <p:nvSpPr>
          <p:cNvPr id="5" name="Espace réservé du pied de page 4"/>
          <p:cNvSpPr>
            <a:spLocks noGrp="1"/>
          </p:cNvSpPr>
          <p:nvPr>
            <p:ph type="ftr" sz="quarter" idx="3"/>
          </p:nvPr>
        </p:nvSpPr>
        <p:spPr>
          <a:xfrm>
            <a:off x="3116560" y="6448251"/>
            <a:ext cx="2895600" cy="365125"/>
          </a:xfrm>
          <a:prstGeom prst="rect">
            <a:avLst/>
          </a:prstGeom>
        </p:spPr>
        <p:txBody>
          <a:bodyPr vert="horz" lIns="91440" tIns="45720" rIns="91440" bIns="45720" rtlCol="0" anchor="ctr"/>
          <a:lstStyle>
            <a:lvl1pPr algn="just">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7236296" y="6453336"/>
            <a:ext cx="5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cxnSp>
        <p:nvCxnSpPr>
          <p:cNvPr id="8" name="Connecteur droit 7"/>
          <p:cNvCxnSpPr/>
          <p:nvPr/>
        </p:nvCxnSpPr>
        <p:spPr>
          <a:xfrm>
            <a:off x="0" y="620688"/>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854" y="6419002"/>
            <a:ext cx="9144000" cy="0"/>
          </a:xfrm>
          <a:prstGeom prst="line">
            <a:avLst/>
          </a:prstGeom>
          <a:ln w="25400">
            <a:solidFill>
              <a:srgbClr val="F2BE00"/>
            </a:solidFill>
          </a:ln>
        </p:spPr>
        <p:style>
          <a:lnRef idx="1">
            <a:schemeClr val="accent1"/>
          </a:lnRef>
          <a:fillRef idx="0">
            <a:schemeClr val="accent1"/>
          </a:fillRef>
          <a:effectRef idx="0">
            <a:schemeClr val="accent1"/>
          </a:effectRef>
          <a:fontRef idx="minor">
            <a:schemeClr val="tx1"/>
          </a:fontRef>
        </p:style>
      </p:cxnSp>
      <p:pic>
        <p:nvPicPr>
          <p:cNvPr id="11" name="Image 10" descr="Logo_titre_FM_transparent.png"/>
          <p:cNvPicPr>
            <a:picLocks noChangeAspect="1"/>
          </p:cNvPicPr>
          <p:nvPr/>
        </p:nvPicPr>
        <p:blipFill>
          <a:blip r:embed="rId16" cstate="print"/>
          <a:stretch>
            <a:fillRect/>
          </a:stretch>
        </p:blipFill>
        <p:spPr>
          <a:xfrm>
            <a:off x="0" y="6242147"/>
            <a:ext cx="1980000" cy="6158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2400" kern="1200">
          <a:solidFill>
            <a:srgbClr val="00A664"/>
          </a:solidFill>
          <a:latin typeface="Arial Black" pitchFamily="34" charset="0"/>
          <a:ea typeface="+mj-ea"/>
          <a:cs typeface="+mj-cs"/>
        </a:defRPr>
      </a:lvl1pPr>
    </p:titleStyle>
    <p:bodyStyle>
      <a:lvl1pPr marL="342900" indent="-342900" algn="just"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357188" indent="-357188" algn="just" defTabSz="914400" rtl="0" eaLnBrk="1" latinLnBrk="0" hangingPunct="1">
        <a:spcBef>
          <a:spcPct val="20000"/>
        </a:spcBef>
        <a:buFontTx/>
        <a:buBlip>
          <a:blip r:embed="rId17"/>
        </a:buBlip>
        <a:defRPr sz="2000" kern="1200">
          <a:solidFill>
            <a:schemeClr val="tx1"/>
          </a:solidFill>
          <a:latin typeface="+mn-lt"/>
          <a:ea typeface="+mn-ea"/>
          <a:cs typeface="+mn-cs"/>
        </a:defRPr>
      </a:lvl2pPr>
      <a:lvl3pPr marL="715963" indent="-358775"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073150" indent="-357188"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431925" indent="-358775" algn="just" defTabSz="914400" rtl="0" eaLnBrk="1" latinLnBrk="0" hangingPunct="1">
        <a:spcBef>
          <a:spcPct val="20000"/>
        </a:spcBef>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2.gif"/><Relationship Id="rId1" Type="http://schemas.openxmlformats.org/officeDocument/2006/relationships/slideLayout" Target="../slideLayouts/slideLayout1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microsoft.com/office/2018/10/relationships/comments" Target="../comments/modernComment_2B3_E56BCF64.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gif"/><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65820" y="2602327"/>
            <a:ext cx="7772400" cy="1470025"/>
          </a:xfrm>
        </p:spPr>
        <p:txBody>
          <a:bodyPr/>
          <a:lstStyle/>
          <a:p>
            <a:r>
              <a:rPr lang="fr-BE" dirty="0"/>
              <a:t>Vers une meilleure autonomie fourragère?</a:t>
            </a:r>
          </a:p>
        </p:txBody>
      </p:sp>
      <p:sp>
        <p:nvSpPr>
          <p:cNvPr id="3" name="Sous-titre 2"/>
          <p:cNvSpPr>
            <a:spLocks noGrp="1"/>
          </p:cNvSpPr>
          <p:nvPr>
            <p:ph type="subTitle" idx="1"/>
          </p:nvPr>
        </p:nvSpPr>
        <p:spPr>
          <a:xfrm>
            <a:off x="1259632" y="4071624"/>
            <a:ext cx="6584776" cy="622920"/>
          </a:xfrm>
        </p:spPr>
        <p:txBody>
          <a:bodyPr>
            <a:normAutofit fontScale="92500" lnSpcReduction="20000"/>
          </a:bodyPr>
          <a:lstStyle/>
          <a:p>
            <a:r>
              <a:rPr lang="fr-BE" dirty="0"/>
              <a:t>Forum de l’autonomie fourragère</a:t>
            </a:r>
          </a:p>
          <a:p>
            <a:r>
              <a:rPr lang="fr-BE" dirty="0"/>
              <a:t>FUGEA-Parc Naturel PE et PC</a:t>
            </a:r>
          </a:p>
        </p:txBody>
      </p:sp>
      <p:sp>
        <p:nvSpPr>
          <p:cNvPr id="4" name="Espace réservé du texte 3"/>
          <p:cNvSpPr>
            <a:spLocks noGrp="1"/>
          </p:cNvSpPr>
          <p:nvPr>
            <p:ph type="body" sz="quarter" idx="13"/>
          </p:nvPr>
        </p:nvSpPr>
        <p:spPr/>
        <p:txBody>
          <a:bodyPr/>
          <a:lstStyle/>
          <a:p>
            <a:r>
              <a:rPr lang="fr-BE" b="1" dirty="0"/>
              <a:t>David Knoden et collègues FM</a:t>
            </a:r>
            <a:r>
              <a:rPr lang="fr-BE" dirty="0"/>
              <a:t>, </a:t>
            </a:r>
          </a:p>
          <a:p>
            <a:r>
              <a:rPr lang="fr-BE" dirty="0"/>
              <a:t>le 04 février 2025</a:t>
            </a:r>
          </a:p>
        </p:txBody>
      </p:sp>
      <p:pic>
        <p:nvPicPr>
          <p:cNvPr id="24" name="Image 23" descr="coq_spw_ho.gif"/>
          <p:cNvPicPr>
            <a:picLocks noChangeAspect="1"/>
          </p:cNvPicPr>
          <p:nvPr/>
        </p:nvPicPr>
        <p:blipFill>
          <a:blip r:embed="rId2" cstate="print"/>
          <a:stretch>
            <a:fillRect/>
          </a:stretch>
        </p:blipFill>
        <p:spPr>
          <a:xfrm>
            <a:off x="5832147" y="6211051"/>
            <a:ext cx="1310702" cy="646949"/>
          </a:xfrm>
          <a:prstGeom prst="rect">
            <a:avLst/>
          </a:prstGeom>
        </p:spPr>
      </p:pic>
      <p:pic>
        <p:nvPicPr>
          <p:cNvPr id="6" name="Image 5">
            <a:extLst>
              <a:ext uri="{FF2B5EF4-FFF2-40B4-BE49-F238E27FC236}">
                <a16:creationId xmlns:a16="http://schemas.microsoft.com/office/drawing/2014/main" id="{CCDC48F5-E123-8F29-AE78-DCB2AF202850}"/>
              </a:ext>
            </a:extLst>
          </p:cNvPr>
          <p:cNvPicPr>
            <a:picLocks noChangeAspect="1"/>
          </p:cNvPicPr>
          <p:nvPr/>
        </p:nvPicPr>
        <p:blipFill>
          <a:blip r:embed="rId3"/>
          <a:stretch>
            <a:fillRect/>
          </a:stretch>
        </p:blipFill>
        <p:spPr>
          <a:xfrm>
            <a:off x="7142849" y="6104658"/>
            <a:ext cx="1969179" cy="755970"/>
          </a:xfrm>
          <a:prstGeom prst="rect">
            <a:avLst/>
          </a:prstGeom>
        </p:spPr>
      </p:pic>
      <p:pic>
        <p:nvPicPr>
          <p:cNvPr id="7" name="Image 6" descr="Une image contenant Police, texte, logo, Graphique&#10;&#10;Description générée automatiquement">
            <a:extLst>
              <a:ext uri="{FF2B5EF4-FFF2-40B4-BE49-F238E27FC236}">
                <a16:creationId xmlns:a16="http://schemas.microsoft.com/office/drawing/2014/main" id="{D23A3DEA-4346-9BF0-E91D-57A835F423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95736" y="978099"/>
            <a:ext cx="5145115" cy="159498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64A88CBC-5CEE-A429-5368-03DB4AB3D739}"/>
              </a:ext>
            </a:extLst>
          </p:cNvPr>
          <p:cNvGraphicFramePr>
            <a:graphicFrameLocks/>
          </p:cNvGraphicFramePr>
          <p:nvPr>
            <p:extLst>
              <p:ext uri="{D42A27DB-BD31-4B8C-83A1-F6EECF244321}">
                <p14:modId xmlns:p14="http://schemas.microsoft.com/office/powerpoint/2010/main" val="3916380453"/>
              </p:ext>
            </p:extLst>
          </p:nvPr>
        </p:nvGraphicFramePr>
        <p:xfrm>
          <a:off x="0" y="1196752"/>
          <a:ext cx="9144001" cy="5143500"/>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7">
            <a:extLst>
              <a:ext uri="{FF2B5EF4-FFF2-40B4-BE49-F238E27FC236}">
                <a16:creationId xmlns:a16="http://schemas.microsoft.com/office/drawing/2014/main" id="{6C0924C2-41C1-A552-25CE-F47D58E50E52}"/>
              </a:ext>
            </a:extLst>
          </p:cNvPr>
          <p:cNvSpPr txBox="1"/>
          <p:nvPr/>
        </p:nvSpPr>
        <p:spPr>
          <a:xfrm>
            <a:off x="2123728" y="5676932"/>
            <a:ext cx="1191894" cy="49870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BE" sz="1600" dirty="0">
                <a:solidFill>
                  <a:schemeClr val="tx1">
                    <a:lumMod val="65000"/>
                    <a:lumOff val="35000"/>
                  </a:schemeClr>
                </a:solidFill>
                <a:sym typeface="Wingdings" panose="05000000000000000000" pitchFamily="2" charset="2"/>
              </a:rPr>
              <a:t> 2024                                                                                                                                           ▲2023</a:t>
            </a:r>
            <a:endParaRPr lang="fr-BE" sz="1600" dirty="0">
              <a:solidFill>
                <a:schemeClr val="tx1">
                  <a:lumMod val="65000"/>
                  <a:lumOff val="35000"/>
                </a:schemeClr>
              </a:solidFill>
            </a:endParaRPr>
          </a:p>
        </p:txBody>
      </p:sp>
      <p:pic>
        <p:nvPicPr>
          <p:cNvPr id="7" name="Image 6">
            <a:extLst>
              <a:ext uri="{FF2B5EF4-FFF2-40B4-BE49-F238E27FC236}">
                <a16:creationId xmlns:a16="http://schemas.microsoft.com/office/drawing/2014/main" id="{EEC2572D-C310-6836-C685-62034BDE5B43}"/>
              </a:ext>
            </a:extLst>
          </p:cNvPr>
          <p:cNvPicPr>
            <a:picLocks noChangeAspect="1"/>
          </p:cNvPicPr>
          <p:nvPr/>
        </p:nvPicPr>
        <p:blipFill>
          <a:blip r:embed="rId3"/>
          <a:stretch>
            <a:fillRect/>
          </a:stretch>
        </p:blipFill>
        <p:spPr>
          <a:xfrm>
            <a:off x="3767801" y="5926286"/>
            <a:ext cx="5124679" cy="286555"/>
          </a:xfrm>
          <a:prstGeom prst="rect">
            <a:avLst/>
          </a:prstGeom>
        </p:spPr>
      </p:pic>
      <p:sp>
        <p:nvSpPr>
          <p:cNvPr id="4" name="Titre 1">
            <a:extLst>
              <a:ext uri="{FF2B5EF4-FFF2-40B4-BE49-F238E27FC236}">
                <a16:creationId xmlns:a16="http://schemas.microsoft.com/office/drawing/2014/main" id="{E4FEABCD-63ED-9809-FB9A-FE0AC8D1D29D}"/>
              </a:ext>
            </a:extLst>
          </p:cNvPr>
          <p:cNvSpPr>
            <a:spLocks noGrp="1"/>
          </p:cNvSpPr>
          <p:nvPr>
            <p:ph type="title"/>
          </p:nvPr>
        </p:nvSpPr>
        <p:spPr>
          <a:xfrm>
            <a:off x="0" y="51803"/>
            <a:ext cx="8892480" cy="562074"/>
          </a:xfrm>
        </p:spPr>
        <p:txBody>
          <a:bodyPr anchor="ctr">
            <a:normAutofit fontScale="90000"/>
          </a:bodyPr>
          <a:lstStyle/>
          <a:p>
            <a:r>
              <a:rPr lang="fr-BE" dirty="0"/>
              <a:t>Relation entre le solde alimentaire et le coût de la ration</a:t>
            </a:r>
          </a:p>
        </p:txBody>
      </p:sp>
      <p:sp>
        <p:nvSpPr>
          <p:cNvPr id="5" name="ZoneTexte 4">
            <a:extLst>
              <a:ext uri="{FF2B5EF4-FFF2-40B4-BE49-F238E27FC236}">
                <a16:creationId xmlns:a16="http://schemas.microsoft.com/office/drawing/2014/main" id="{F71CB956-E004-999E-A964-04D28BC890F8}"/>
              </a:ext>
            </a:extLst>
          </p:cNvPr>
          <p:cNvSpPr txBox="1"/>
          <p:nvPr/>
        </p:nvSpPr>
        <p:spPr>
          <a:xfrm>
            <a:off x="179512" y="796062"/>
            <a:ext cx="7992888" cy="369332"/>
          </a:xfrm>
          <a:prstGeom prst="rect">
            <a:avLst/>
          </a:prstGeom>
          <a:noFill/>
        </p:spPr>
        <p:txBody>
          <a:bodyPr wrap="square" rtlCol="0">
            <a:spAutoFit/>
          </a:bodyPr>
          <a:lstStyle/>
          <a:p>
            <a:r>
              <a:rPr lang="fr-FR" b="1" dirty="0">
                <a:solidFill>
                  <a:schemeClr val="bg1">
                    <a:lumMod val="50000"/>
                  </a:schemeClr>
                </a:solidFill>
              </a:rPr>
              <a:t>Exploitations lait spécialisées Ardenne-Haute Ardenne </a:t>
            </a:r>
            <a:r>
              <a:rPr lang="fr-FR" sz="1600" b="1" dirty="0">
                <a:solidFill>
                  <a:schemeClr val="bg1">
                    <a:lumMod val="50000"/>
                  </a:schemeClr>
                </a:solidFill>
              </a:rPr>
              <a:t>(</a:t>
            </a:r>
            <a:r>
              <a:rPr lang="fr-FR" sz="1600" b="1" dirty="0" err="1">
                <a:solidFill>
                  <a:schemeClr val="bg1">
                    <a:lumMod val="50000"/>
                  </a:schemeClr>
                </a:solidFill>
              </a:rPr>
              <a:t>Stifkens</a:t>
            </a:r>
            <a:r>
              <a:rPr lang="fr-FR" sz="1600" b="1" dirty="0">
                <a:solidFill>
                  <a:schemeClr val="bg1">
                    <a:lumMod val="50000"/>
                  </a:schemeClr>
                </a:solidFill>
              </a:rPr>
              <a:t> A., FM-</a:t>
            </a:r>
            <a:r>
              <a:rPr lang="fr-FR" sz="1600" b="1" dirty="0" err="1">
                <a:solidFill>
                  <a:schemeClr val="bg1">
                    <a:lumMod val="50000"/>
                  </a:schemeClr>
                </a:solidFill>
              </a:rPr>
              <a:t>Terrae</a:t>
            </a:r>
            <a:r>
              <a:rPr lang="fr-FR" sz="1600" b="1" dirty="0">
                <a:solidFill>
                  <a:schemeClr val="bg1">
                    <a:lumMod val="50000"/>
                  </a:schemeClr>
                </a:solidFill>
              </a:rPr>
              <a:t>, 2025)</a:t>
            </a:r>
            <a:endParaRPr lang="fr-BE" sz="1600" b="1" dirty="0">
              <a:solidFill>
                <a:schemeClr val="bg1">
                  <a:lumMod val="50000"/>
                </a:schemeClr>
              </a:solidFill>
            </a:endParaRPr>
          </a:p>
        </p:txBody>
      </p:sp>
    </p:spTree>
    <p:extLst>
      <p:ext uri="{BB962C8B-B14F-4D97-AF65-F5344CB8AC3E}">
        <p14:creationId xmlns:p14="http://schemas.microsoft.com/office/powerpoint/2010/main" val="33727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4F4F3-B0F8-2A9F-B3F4-B70D272CBA4B}"/>
              </a:ext>
            </a:extLst>
          </p:cNvPr>
          <p:cNvSpPr>
            <a:spLocks noGrp="1"/>
          </p:cNvSpPr>
          <p:nvPr>
            <p:ph type="title"/>
          </p:nvPr>
        </p:nvSpPr>
        <p:spPr>
          <a:xfrm>
            <a:off x="251520" y="72342"/>
            <a:ext cx="8640960" cy="562074"/>
          </a:xfrm>
        </p:spPr>
        <p:txBody>
          <a:bodyPr/>
          <a:lstStyle/>
          <a:p>
            <a:r>
              <a:rPr lang="fr-FR" dirty="0"/>
              <a:t>L’éleveur: choix stratégiques permanents! </a:t>
            </a:r>
            <a:endParaRPr lang="fr-BE" dirty="0"/>
          </a:p>
        </p:txBody>
      </p:sp>
      <p:pic>
        <p:nvPicPr>
          <p:cNvPr id="3" name="Image 2">
            <a:extLst>
              <a:ext uri="{FF2B5EF4-FFF2-40B4-BE49-F238E27FC236}">
                <a16:creationId xmlns:a16="http://schemas.microsoft.com/office/drawing/2014/main" id="{5864F34B-729F-5E85-6B96-B3B87740AE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8960" y="2771982"/>
            <a:ext cx="1737433" cy="1152128"/>
          </a:xfrm>
          <a:prstGeom prst="rect">
            <a:avLst/>
          </a:prstGeom>
        </p:spPr>
      </p:pic>
      <p:pic>
        <p:nvPicPr>
          <p:cNvPr id="7" name="Image 6">
            <a:extLst>
              <a:ext uri="{FF2B5EF4-FFF2-40B4-BE49-F238E27FC236}">
                <a16:creationId xmlns:a16="http://schemas.microsoft.com/office/drawing/2014/main" id="{098A87D7-1C72-E03F-50D3-19991AF7A149}"/>
              </a:ext>
            </a:extLst>
          </p:cNvPr>
          <p:cNvPicPr>
            <a:picLocks noChangeAspect="1"/>
          </p:cNvPicPr>
          <p:nvPr/>
        </p:nvPicPr>
        <p:blipFill>
          <a:blip r:embed="rId3"/>
          <a:stretch>
            <a:fillRect/>
          </a:stretch>
        </p:blipFill>
        <p:spPr>
          <a:xfrm>
            <a:off x="455865" y="4367040"/>
            <a:ext cx="1857713" cy="1137769"/>
          </a:xfrm>
          <a:prstGeom prst="rect">
            <a:avLst/>
          </a:prstGeom>
        </p:spPr>
      </p:pic>
      <p:pic>
        <p:nvPicPr>
          <p:cNvPr id="8" name="Image 7">
            <a:extLst>
              <a:ext uri="{FF2B5EF4-FFF2-40B4-BE49-F238E27FC236}">
                <a16:creationId xmlns:a16="http://schemas.microsoft.com/office/drawing/2014/main" id="{8EE86BBB-273A-5D3A-1D39-F19CFF3821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3847" y="1874310"/>
            <a:ext cx="1575736" cy="1181803"/>
          </a:xfrm>
          <a:prstGeom prst="rect">
            <a:avLst/>
          </a:prstGeom>
        </p:spPr>
      </p:pic>
      <p:pic>
        <p:nvPicPr>
          <p:cNvPr id="9" name="Image 8">
            <a:extLst>
              <a:ext uri="{FF2B5EF4-FFF2-40B4-BE49-F238E27FC236}">
                <a16:creationId xmlns:a16="http://schemas.microsoft.com/office/drawing/2014/main" id="{26108C7B-68B7-5AB7-DC4F-D0D9228142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4746" y="3121957"/>
            <a:ext cx="1608003" cy="1206003"/>
          </a:xfrm>
          <a:prstGeom prst="rect">
            <a:avLst/>
          </a:prstGeom>
        </p:spPr>
      </p:pic>
      <p:pic>
        <p:nvPicPr>
          <p:cNvPr id="11" name="Image 10" descr="Une image contenant herbe, ciel, plein air, tracteur&#10;&#10;Description générée automatiquement">
            <a:extLst>
              <a:ext uri="{FF2B5EF4-FFF2-40B4-BE49-F238E27FC236}">
                <a16:creationId xmlns:a16="http://schemas.microsoft.com/office/drawing/2014/main" id="{B64C74C2-CE5F-DC8B-1AF1-4493B64B22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8960" y="4036189"/>
            <a:ext cx="1603365" cy="1063224"/>
          </a:xfrm>
          <a:prstGeom prst="rect">
            <a:avLst/>
          </a:prstGeom>
        </p:spPr>
      </p:pic>
      <p:pic>
        <p:nvPicPr>
          <p:cNvPr id="12" name="Image 11">
            <a:extLst>
              <a:ext uri="{FF2B5EF4-FFF2-40B4-BE49-F238E27FC236}">
                <a16:creationId xmlns:a16="http://schemas.microsoft.com/office/drawing/2014/main" id="{526D3F05-BB15-368A-E4D5-BB3BE1FB25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269" y="1511848"/>
            <a:ext cx="1900309" cy="1260134"/>
          </a:xfrm>
          <a:prstGeom prst="rect">
            <a:avLst/>
          </a:prstGeom>
        </p:spPr>
      </p:pic>
      <p:pic>
        <p:nvPicPr>
          <p:cNvPr id="13" name="Image 12">
            <a:extLst>
              <a:ext uri="{FF2B5EF4-FFF2-40B4-BE49-F238E27FC236}">
                <a16:creationId xmlns:a16="http://schemas.microsoft.com/office/drawing/2014/main" id="{3545EA3C-E0C1-B9C5-10B6-EA6A85396C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56791" y="5216692"/>
            <a:ext cx="1559044" cy="1559044"/>
          </a:xfrm>
          <a:prstGeom prst="rect">
            <a:avLst/>
          </a:prstGeom>
        </p:spPr>
      </p:pic>
      <p:pic>
        <p:nvPicPr>
          <p:cNvPr id="14" name="Image 13">
            <a:extLst>
              <a:ext uri="{FF2B5EF4-FFF2-40B4-BE49-F238E27FC236}">
                <a16:creationId xmlns:a16="http://schemas.microsoft.com/office/drawing/2014/main" id="{BEB7F2C8-42FC-5B42-CCE1-EAE5D3C62D9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06788" y="5654562"/>
            <a:ext cx="1690755" cy="1121174"/>
          </a:xfrm>
          <a:prstGeom prst="rect">
            <a:avLst/>
          </a:prstGeom>
        </p:spPr>
      </p:pic>
      <p:pic>
        <p:nvPicPr>
          <p:cNvPr id="16" name="Image 15">
            <a:extLst>
              <a:ext uri="{FF2B5EF4-FFF2-40B4-BE49-F238E27FC236}">
                <a16:creationId xmlns:a16="http://schemas.microsoft.com/office/drawing/2014/main" id="{994F0A57-C158-D1FA-D5A0-037BCED731C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6522" y="2829200"/>
            <a:ext cx="1876398" cy="1479674"/>
          </a:xfrm>
          <a:prstGeom prst="rect">
            <a:avLst/>
          </a:prstGeom>
        </p:spPr>
      </p:pic>
      <p:pic>
        <p:nvPicPr>
          <p:cNvPr id="17" name="Image 16">
            <a:extLst>
              <a:ext uri="{FF2B5EF4-FFF2-40B4-BE49-F238E27FC236}">
                <a16:creationId xmlns:a16="http://schemas.microsoft.com/office/drawing/2014/main" id="{84304510-EFF1-5557-7A5E-6C835F1224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54746" y="4459649"/>
            <a:ext cx="1594837" cy="1063224"/>
          </a:xfrm>
          <a:prstGeom prst="rect">
            <a:avLst/>
          </a:prstGeom>
        </p:spPr>
      </p:pic>
      <p:pic>
        <p:nvPicPr>
          <p:cNvPr id="20" name="Image 19">
            <a:extLst>
              <a:ext uri="{FF2B5EF4-FFF2-40B4-BE49-F238E27FC236}">
                <a16:creationId xmlns:a16="http://schemas.microsoft.com/office/drawing/2014/main" id="{A27F35A2-5B24-4235-B1DF-2A68F07EFE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96211" y="5450616"/>
            <a:ext cx="2310469" cy="1301895"/>
          </a:xfrm>
          <a:prstGeom prst="rect">
            <a:avLst/>
          </a:prstGeom>
        </p:spPr>
      </p:pic>
      <p:pic>
        <p:nvPicPr>
          <p:cNvPr id="4" name="Image 3">
            <a:extLst>
              <a:ext uri="{FF2B5EF4-FFF2-40B4-BE49-F238E27FC236}">
                <a16:creationId xmlns:a16="http://schemas.microsoft.com/office/drawing/2014/main" id="{96D37FBD-5E73-6167-A81A-46181C95FB14}"/>
              </a:ext>
            </a:extLst>
          </p:cNvPr>
          <p:cNvPicPr>
            <a:picLocks noChangeAspect="1"/>
          </p:cNvPicPr>
          <p:nvPr/>
        </p:nvPicPr>
        <p:blipFill>
          <a:blip r:embed="rId13"/>
          <a:stretch>
            <a:fillRect/>
          </a:stretch>
        </p:blipFill>
        <p:spPr>
          <a:xfrm>
            <a:off x="6633414" y="1894536"/>
            <a:ext cx="2349364" cy="1597913"/>
          </a:xfrm>
          <a:prstGeom prst="rect">
            <a:avLst/>
          </a:prstGeom>
        </p:spPr>
      </p:pic>
      <p:pic>
        <p:nvPicPr>
          <p:cNvPr id="6" name="Image 5">
            <a:extLst>
              <a:ext uri="{FF2B5EF4-FFF2-40B4-BE49-F238E27FC236}">
                <a16:creationId xmlns:a16="http://schemas.microsoft.com/office/drawing/2014/main" id="{73053F16-4CCA-A361-4597-942A88A30BB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657316" y="3830322"/>
            <a:ext cx="2310469" cy="1474957"/>
          </a:xfrm>
          <a:prstGeom prst="rect">
            <a:avLst/>
          </a:prstGeom>
        </p:spPr>
      </p:pic>
      <p:pic>
        <p:nvPicPr>
          <p:cNvPr id="18" name="Image 17">
            <a:extLst>
              <a:ext uri="{FF2B5EF4-FFF2-40B4-BE49-F238E27FC236}">
                <a16:creationId xmlns:a16="http://schemas.microsoft.com/office/drawing/2014/main" id="{05F61743-9AA8-4B59-7A3A-3B4AE436FB73}"/>
              </a:ext>
            </a:extLst>
          </p:cNvPr>
          <p:cNvPicPr>
            <a:picLocks noChangeAspect="1"/>
          </p:cNvPicPr>
          <p:nvPr/>
        </p:nvPicPr>
        <p:blipFill>
          <a:blip r:embed="rId15"/>
          <a:stretch>
            <a:fillRect/>
          </a:stretch>
        </p:blipFill>
        <p:spPr>
          <a:xfrm>
            <a:off x="437180" y="5578209"/>
            <a:ext cx="1876398" cy="1174302"/>
          </a:xfrm>
          <a:prstGeom prst="rect">
            <a:avLst/>
          </a:prstGeom>
        </p:spPr>
      </p:pic>
      <p:sp>
        <p:nvSpPr>
          <p:cNvPr id="19" name="ZoneTexte 18">
            <a:extLst>
              <a:ext uri="{FF2B5EF4-FFF2-40B4-BE49-F238E27FC236}">
                <a16:creationId xmlns:a16="http://schemas.microsoft.com/office/drawing/2014/main" id="{5BCEF817-F15E-B04F-EC98-67F66CFE95A7}"/>
              </a:ext>
            </a:extLst>
          </p:cNvPr>
          <p:cNvSpPr txBox="1"/>
          <p:nvPr/>
        </p:nvSpPr>
        <p:spPr>
          <a:xfrm>
            <a:off x="284720" y="957850"/>
            <a:ext cx="2526829" cy="400110"/>
          </a:xfrm>
          <a:prstGeom prst="rect">
            <a:avLst/>
          </a:prstGeom>
          <a:noFill/>
        </p:spPr>
        <p:txBody>
          <a:bodyPr wrap="square" rtlCol="0">
            <a:spAutoFit/>
          </a:bodyPr>
          <a:lstStyle/>
          <a:p>
            <a:r>
              <a:rPr lang="fr-FR" sz="2000" b="1" dirty="0">
                <a:solidFill>
                  <a:schemeClr val="bg1">
                    <a:lumMod val="50000"/>
                  </a:schemeClr>
                </a:solidFill>
              </a:rPr>
              <a:t>Choix d’élevage? </a:t>
            </a:r>
            <a:endParaRPr lang="fr-BE" sz="2000" b="1" dirty="0">
              <a:solidFill>
                <a:schemeClr val="bg1">
                  <a:lumMod val="50000"/>
                </a:schemeClr>
              </a:solidFill>
            </a:endParaRPr>
          </a:p>
        </p:txBody>
      </p:sp>
      <p:sp>
        <p:nvSpPr>
          <p:cNvPr id="22" name="ZoneTexte 21">
            <a:extLst>
              <a:ext uri="{FF2B5EF4-FFF2-40B4-BE49-F238E27FC236}">
                <a16:creationId xmlns:a16="http://schemas.microsoft.com/office/drawing/2014/main" id="{514607DE-4D82-8BF6-57F9-03E2BC9DA10C}"/>
              </a:ext>
            </a:extLst>
          </p:cNvPr>
          <p:cNvSpPr txBox="1"/>
          <p:nvPr/>
        </p:nvSpPr>
        <p:spPr>
          <a:xfrm>
            <a:off x="6203053" y="803962"/>
            <a:ext cx="3210085" cy="707886"/>
          </a:xfrm>
          <a:prstGeom prst="rect">
            <a:avLst/>
          </a:prstGeom>
          <a:noFill/>
        </p:spPr>
        <p:txBody>
          <a:bodyPr wrap="square" rtlCol="0">
            <a:spAutoFit/>
          </a:bodyPr>
          <a:lstStyle/>
          <a:p>
            <a:r>
              <a:rPr lang="fr-FR" sz="2000" b="1" dirty="0">
                <a:solidFill>
                  <a:schemeClr val="bg1">
                    <a:lumMod val="50000"/>
                  </a:schemeClr>
                </a:solidFill>
              </a:rPr>
              <a:t>Législations, marché, choix des consommateurs?  </a:t>
            </a:r>
            <a:endParaRPr lang="fr-BE" sz="2000" b="1" dirty="0">
              <a:solidFill>
                <a:schemeClr val="bg1">
                  <a:lumMod val="50000"/>
                </a:schemeClr>
              </a:solidFill>
            </a:endParaRPr>
          </a:p>
        </p:txBody>
      </p:sp>
      <p:sp>
        <p:nvSpPr>
          <p:cNvPr id="24" name="ZoneTexte 23">
            <a:extLst>
              <a:ext uri="{FF2B5EF4-FFF2-40B4-BE49-F238E27FC236}">
                <a16:creationId xmlns:a16="http://schemas.microsoft.com/office/drawing/2014/main" id="{F7F184A8-1C71-2BC2-6404-E41708D8420E}"/>
              </a:ext>
            </a:extLst>
          </p:cNvPr>
          <p:cNvSpPr txBox="1"/>
          <p:nvPr/>
        </p:nvSpPr>
        <p:spPr>
          <a:xfrm>
            <a:off x="2811549" y="766322"/>
            <a:ext cx="3644844" cy="707886"/>
          </a:xfrm>
          <a:prstGeom prst="rect">
            <a:avLst/>
          </a:prstGeom>
          <a:noFill/>
        </p:spPr>
        <p:txBody>
          <a:bodyPr wrap="square" rtlCol="0">
            <a:spAutoFit/>
          </a:bodyPr>
          <a:lstStyle/>
          <a:p>
            <a:r>
              <a:rPr lang="fr-FR" sz="2000" b="1" dirty="0">
                <a:solidFill>
                  <a:schemeClr val="bg1">
                    <a:lumMod val="50000"/>
                  </a:schemeClr>
                </a:solidFill>
              </a:rPr>
              <a:t>Contexte </a:t>
            </a:r>
            <a:r>
              <a:rPr lang="fr-FR" sz="2000" b="1" dirty="0" err="1">
                <a:solidFill>
                  <a:schemeClr val="bg1">
                    <a:lumMod val="50000"/>
                  </a:schemeClr>
                </a:solidFill>
              </a:rPr>
              <a:t>pédo-climatique</a:t>
            </a:r>
            <a:r>
              <a:rPr lang="fr-FR" sz="2000" b="1" dirty="0">
                <a:solidFill>
                  <a:schemeClr val="bg1">
                    <a:lumMod val="50000"/>
                  </a:schemeClr>
                </a:solidFill>
              </a:rPr>
              <a:t>, opportunités, mécanisation…  </a:t>
            </a:r>
            <a:endParaRPr lang="fr-BE" sz="2000" b="1" dirty="0">
              <a:solidFill>
                <a:schemeClr val="bg1">
                  <a:lumMod val="50000"/>
                </a:schemeClr>
              </a:solidFill>
            </a:endParaRPr>
          </a:p>
        </p:txBody>
      </p:sp>
    </p:spTree>
    <p:extLst>
      <p:ext uri="{BB962C8B-B14F-4D97-AF65-F5344CB8AC3E}">
        <p14:creationId xmlns:p14="http://schemas.microsoft.com/office/powerpoint/2010/main" val="255624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5D036-CF3E-9F1E-40F2-F6E96178B397}"/>
              </a:ext>
            </a:extLst>
          </p:cNvPr>
          <p:cNvSpPr>
            <a:spLocks noGrp="1"/>
          </p:cNvSpPr>
          <p:nvPr>
            <p:ph type="title"/>
          </p:nvPr>
        </p:nvSpPr>
        <p:spPr/>
        <p:txBody>
          <a:bodyPr/>
          <a:lstStyle/>
          <a:p>
            <a:r>
              <a:rPr lang="fr-FR" dirty="0"/>
              <a:t>Concrètement pour l’éleveur? </a:t>
            </a:r>
            <a:endParaRPr lang="fr-BE" dirty="0"/>
          </a:p>
        </p:txBody>
      </p:sp>
      <p:pic>
        <p:nvPicPr>
          <p:cNvPr id="3" name="Image 2">
            <a:extLst>
              <a:ext uri="{FF2B5EF4-FFF2-40B4-BE49-F238E27FC236}">
                <a16:creationId xmlns:a16="http://schemas.microsoft.com/office/drawing/2014/main" id="{D520471A-B1BF-9390-F646-ABFAB67917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2801" y="4384318"/>
            <a:ext cx="2308582" cy="1651792"/>
          </a:xfrm>
          <a:prstGeom prst="rect">
            <a:avLst/>
          </a:prstGeom>
          <a:ln>
            <a:noFill/>
          </a:ln>
          <a:effectLst>
            <a:softEdge rad="112500"/>
          </a:effectLst>
        </p:spPr>
      </p:pic>
      <p:pic>
        <p:nvPicPr>
          <p:cNvPr id="4" name="Image 3">
            <a:extLst>
              <a:ext uri="{FF2B5EF4-FFF2-40B4-BE49-F238E27FC236}">
                <a16:creationId xmlns:a16="http://schemas.microsoft.com/office/drawing/2014/main" id="{8D26DDDC-ABB1-A43B-DF46-245C5257CE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7709" y="895986"/>
            <a:ext cx="2308582" cy="1651791"/>
          </a:xfrm>
          <a:prstGeom prst="rect">
            <a:avLst/>
          </a:prstGeom>
          <a:ln>
            <a:noFill/>
          </a:ln>
          <a:effectLst>
            <a:softEdge rad="112500"/>
          </a:effectLst>
        </p:spPr>
      </p:pic>
      <p:pic>
        <p:nvPicPr>
          <p:cNvPr id="5" name="Image 4">
            <a:extLst>
              <a:ext uri="{FF2B5EF4-FFF2-40B4-BE49-F238E27FC236}">
                <a16:creationId xmlns:a16="http://schemas.microsoft.com/office/drawing/2014/main" id="{E539F5DA-81F0-29FF-671C-1139519D1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2801" y="2640152"/>
            <a:ext cx="2308582" cy="1651791"/>
          </a:xfrm>
          <a:prstGeom prst="rect">
            <a:avLst/>
          </a:prstGeom>
          <a:ln>
            <a:noFill/>
          </a:ln>
          <a:effectLst>
            <a:softEdge rad="112500"/>
          </a:effectLst>
        </p:spPr>
      </p:pic>
      <p:pic>
        <p:nvPicPr>
          <p:cNvPr id="6" name="Image 5">
            <a:extLst>
              <a:ext uri="{FF2B5EF4-FFF2-40B4-BE49-F238E27FC236}">
                <a16:creationId xmlns:a16="http://schemas.microsoft.com/office/drawing/2014/main" id="{2C227350-36BB-736C-0DD5-4034E77ABA94}"/>
              </a:ext>
            </a:extLst>
          </p:cNvPr>
          <p:cNvPicPr>
            <a:picLocks noChangeAspect="1"/>
          </p:cNvPicPr>
          <p:nvPr/>
        </p:nvPicPr>
        <p:blipFill>
          <a:blip r:embed="rId5"/>
          <a:stretch>
            <a:fillRect/>
          </a:stretch>
        </p:blipFill>
        <p:spPr>
          <a:xfrm>
            <a:off x="755576" y="2312910"/>
            <a:ext cx="1807354" cy="2412234"/>
          </a:xfrm>
          <a:prstGeom prst="rect">
            <a:avLst/>
          </a:prstGeom>
        </p:spPr>
      </p:pic>
      <p:pic>
        <p:nvPicPr>
          <p:cNvPr id="7" name="Image 6">
            <a:extLst>
              <a:ext uri="{FF2B5EF4-FFF2-40B4-BE49-F238E27FC236}">
                <a16:creationId xmlns:a16="http://schemas.microsoft.com/office/drawing/2014/main" id="{398391AB-6B29-E48C-3954-C8FCC8B1F3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2160" y="2418832"/>
            <a:ext cx="2810395" cy="1965486"/>
          </a:xfrm>
          <a:prstGeom prst="rect">
            <a:avLst/>
          </a:prstGeom>
          <a:ln>
            <a:noFill/>
          </a:ln>
          <a:effectLst>
            <a:softEdge rad="112500"/>
          </a:effectLst>
        </p:spPr>
      </p:pic>
    </p:spTree>
    <p:extLst>
      <p:ext uri="{BB962C8B-B14F-4D97-AF65-F5344CB8AC3E}">
        <p14:creationId xmlns:p14="http://schemas.microsoft.com/office/powerpoint/2010/main" val="313289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a:extLst>
              <a:ext uri="{FF2B5EF4-FFF2-40B4-BE49-F238E27FC236}">
                <a16:creationId xmlns:a16="http://schemas.microsoft.com/office/drawing/2014/main" id="{EAED5661-7352-7434-BDC7-B3AC86BDA144}"/>
              </a:ext>
            </a:extLst>
          </p:cNvPr>
          <p:cNvSpPr txBox="1">
            <a:spLocks/>
          </p:cNvSpPr>
          <p:nvPr/>
        </p:nvSpPr>
        <p:spPr bwMode="auto">
          <a:xfrm>
            <a:off x="250825" y="138113"/>
            <a:ext cx="86423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2400">
                <a:solidFill>
                  <a:schemeClr val="tx1"/>
                </a:solidFill>
                <a:latin typeface="Times New Roman" panose="02020603050405020304" pitchFamily="18" charset="0"/>
                <a:cs typeface="Arial" panose="020B0604020202020204" pitchFamily="34" charset="0"/>
              </a:defRPr>
            </a:lvl1pPr>
            <a:lvl2pPr marL="742950" indent="-285750" defTabSz="685800">
              <a:defRPr sz="2400">
                <a:solidFill>
                  <a:schemeClr val="tx1"/>
                </a:solidFill>
                <a:latin typeface="Times New Roman" panose="02020603050405020304" pitchFamily="18" charset="0"/>
                <a:cs typeface="Arial" panose="020B0604020202020204" pitchFamily="34" charset="0"/>
              </a:defRPr>
            </a:lvl2pPr>
            <a:lvl3pPr marL="1143000" indent="-228600" defTabSz="685800">
              <a:defRPr sz="2400">
                <a:solidFill>
                  <a:schemeClr val="tx1"/>
                </a:solidFill>
                <a:latin typeface="Times New Roman" panose="02020603050405020304" pitchFamily="18" charset="0"/>
                <a:cs typeface="Arial" panose="020B0604020202020204" pitchFamily="34" charset="0"/>
              </a:defRPr>
            </a:lvl3pPr>
            <a:lvl4pPr marL="1600200" indent="-228600" defTabSz="685800">
              <a:defRPr sz="2400">
                <a:solidFill>
                  <a:schemeClr val="tx1"/>
                </a:solidFill>
                <a:latin typeface="Times New Roman" panose="02020603050405020304" pitchFamily="18" charset="0"/>
                <a:cs typeface="Arial" panose="020B0604020202020204" pitchFamily="34" charset="0"/>
              </a:defRPr>
            </a:lvl4pPr>
            <a:lvl5pPr marL="2057400" indent="-228600" defTabSz="685800">
              <a:defRPr sz="2400">
                <a:solidFill>
                  <a:schemeClr val="tx1"/>
                </a:solidFill>
                <a:latin typeface="Times New Roman" panose="02020603050405020304" pitchFamily="18" charset="0"/>
                <a:cs typeface="Arial" panose="020B0604020202020204" pitchFamily="34"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fr-BE" altLang="fr-FR" dirty="0">
                <a:solidFill>
                  <a:srgbClr val="008001"/>
                </a:solidFill>
                <a:latin typeface="Arial Black" panose="020B0A04020102020204" pitchFamily="34" charset="0"/>
              </a:rPr>
              <a:t> Le semis des prairies: assurer la réussite!</a:t>
            </a:r>
          </a:p>
        </p:txBody>
      </p:sp>
      <p:pic>
        <p:nvPicPr>
          <p:cNvPr id="67588" name="Image 2">
            <a:extLst>
              <a:ext uri="{FF2B5EF4-FFF2-40B4-BE49-F238E27FC236}">
                <a16:creationId xmlns:a16="http://schemas.microsoft.com/office/drawing/2014/main" id="{C90B3540-3905-743D-5A8D-1B9D2DB73040}"/>
              </a:ext>
            </a:extLst>
          </p:cNvPr>
          <p:cNvPicPr>
            <a:picLocks noChangeAspect="1"/>
          </p:cNvPicPr>
          <p:nvPr/>
        </p:nvPicPr>
        <p:blipFill>
          <a:blip r:embed="rId2"/>
          <a:srcRect/>
          <a:stretch>
            <a:fillRect/>
          </a:stretch>
        </p:blipFill>
        <p:spPr bwMode="auto">
          <a:xfrm>
            <a:off x="5758471" y="1105562"/>
            <a:ext cx="3197225" cy="2397125"/>
          </a:xfrm>
          <a:prstGeom prst="rect">
            <a:avLst/>
          </a:prstGeom>
          <a:ln>
            <a:noFill/>
          </a:ln>
          <a:effectLst>
            <a:softEdge rad="112500"/>
          </a:effectLst>
        </p:spPr>
      </p:pic>
      <p:pic>
        <p:nvPicPr>
          <p:cNvPr id="67589" name="Image 4">
            <a:extLst>
              <a:ext uri="{FF2B5EF4-FFF2-40B4-BE49-F238E27FC236}">
                <a16:creationId xmlns:a16="http://schemas.microsoft.com/office/drawing/2014/main" id="{0398E383-ABCC-2BCC-0AA6-C01B8F0C2D6F}"/>
              </a:ext>
            </a:extLst>
          </p:cNvPr>
          <p:cNvPicPr>
            <a:picLocks noChangeAspect="1"/>
          </p:cNvPicPr>
          <p:nvPr/>
        </p:nvPicPr>
        <p:blipFill>
          <a:blip r:embed="rId3"/>
          <a:srcRect/>
          <a:stretch>
            <a:fillRect/>
          </a:stretch>
        </p:blipFill>
        <p:spPr bwMode="auto">
          <a:xfrm>
            <a:off x="180083" y="1259473"/>
            <a:ext cx="3330575" cy="2206625"/>
          </a:xfrm>
          <a:prstGeom prst="rect">
            <a:avLst/>
          </a:prstGeom>
          <a:ln>
            <a:noFill/>
          </a:ln>
          <a:effectLst>
            <a:softEdge rad="112500"/>
          </a:effectLst>
        </p:spPr>
      </p:pic>
      <p:sp>
        <p:nvSpPr>
          <p:cNvPr id="7" name="Flèche droite 6">
            <a:extLst>
              <a:ext uri="{FF2B5EF4-FFF2-40B4-BE49-F238E27FC236}">
                <a16:creationId xmlns:a16="http://schemas.microsoft.com/office/drawing/2014/main" id="{BEBDB041-9BDD-9BC1-316E-53DBA2C4BFFF}"/>
              </a:ext>
            </a:extLst>
          </p:cNvPr>
          <p:cNvSpPr/>
          <p:nvPr/>
        </p:nvSpPr>
        <p:spPr>
          <a:xfrm>
            <a:off x="3961635" y="2079947"/>
            <a:ext cx="1560513" cy="40005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67591" name="Image 7">
            <a:extLst>
              <a:ext uri="{FF2B5EF4-FFF2-40B4-BE49-F238E27FC236}">
                <a16:creationId xmlns:a16="http://schemas.microsoft.com/office/drawing/2014/main" id="{0BF212D2-ECB5-3521-0FEA-540296FDB83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09005" y="1090985"/>
            <a:ext cx="10461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èche vers le bas 8">
            <a:extLst>
              <a:ext uri="{FF2B5EF4-FFF2-40B4-BE49-F238E27FC236}">
                <a16:creationId xmlns:a16="http://schemas.microsoft.com/office/drawing/2014/main" id="{23B9E2A8-16CE-1158-2235-128798A48D4D}"/>
              </a:ext>
            </a:extLst>
          </p:cNvPr>
          <p:cNvSpPr/>
          <p:nvPr/>
        </p:nvSpPr>
        <p:spPr>
          <a:xfrm rot="1980000">
            <a:off x="4461945" y="2490624"/>
            <a:ext cx="164183" cy="1018167"/>
          </a:xfrm>
          <a:prstGeom prst="downArrow">
            <a:avLst>
              <a:gd name="adj1" fmla="val 50000"/>
              <a:gd name="adj2" fmla="val 61498"/>
            </a:avLst>
          </a:prstGeom>
          <a:solidFill>
            <a:srgbClr val="00206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2" name="Flèche vers le bas 11">
            <a:extLst>
              <a:ext uri="{FF2B5EF4-FFF2-40B4-BE49-F238E27FC236}">
                <a16:creationId xmlns:a16="http://schemas.microsoft.com/office/drawing/2014/main" id="{C39FA6BC-1266-9C49-7843-BADA009C3862}"/>
              </a:ext>
            </a:extLst>
          </p:cNvPr>
          <p:cNvSpPr/>
          <p:nvPr/>
        </p:nvSpPr>
        <p:spPr>
          <a:xfrm rot="16200000">
            <a:off x="5168883" y="4370160"/>
            <a:ext cx="164183" cy="1018167"/>
          </a:xfrm>
          <a:prstGeom prst="downArrow">
            <a:avLst>
              <a:gd name="adj1" fmla="val 50000"/>
              <a:gd name="adj2" fmla="val 61498"/>
            </a:avLst>
          </a:prstGeom>
          <a:solidFill>
            <a:srgbClr val="00206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3" name="Image 2">
            <a:extLst>
              <a:ext uri="{FF2B5EF4-FFF2-40B4-BE49-F238E27FC236}">
                <a16:creationId xmlns:a16="http://schemas.microsoft.com/office/drawing/2014/main" id="{C37EA1DB-0FB1-7E81-9B32-407A5B4263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8818" y="3502687"/>
            <a:ext cx="3285182" cy="507816"/>
          </a:xfrm>
          <a:prstGeom prst="rect">
            <a:avLst/>
          </a:prstGeom>
        </p:spPr>
      </p:pic>
      <p:pic>
        <p:nvPicPr>
          <p:cNvPr id="5" name="Image 4">
            <a:extLst>
              <a:ext uri="{FF2B5EF4-FFF2-40B4-BE49-F238E27FC236}">
                <a16:creationId xmlns:a16="http://schemas.microsoft.com/office/drawing/2014/main" id="{74EF1127-E897-0F26-3CA7-99FEF3D9BF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2385" y="4108747"/>
            <a:ext cx="2749413" cy="2199530"/>
          </a:xfrm>
          <a:prstGeom prst="rect">
            <a:avLst/>
          </a:prstGeom>
        </p:spPr>
      </p:pic>
      <p:pic>
        <p:nvPicPr>
          <p:cNvPr id="8" name="Image 7">
            <a:extLst>
              <a:ext uri="{FF2B5EF4-FFF2-40B4-BE49-F238E27FC236}">
                <a16:creationId xmlns:a16="http://schemas.microsoft.com/office/drawing/2014/main" id="{FAAE5752-DDE1-A4D2-6694-890A24F32E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9878" y="3634510"/>
            <a:ext cx="3839127" cy="2841890"/>
          </a:xfrm>
          <a:prstGeom prst="rect">
            <a:avLst/>
          </a:prstGeom>
        </p:spPr>
      </p:pic>
      <p:sp>
        <p:nvSpPr>
          <p:cNvPr id="10" name="Espace réservé du texte 8">
            <a:extLst>
              <a:ext uri="{FF2B5EF4-FFF2-40B4-BE49-F238E27FC236}">
                <a16:creationId xmlns:a16="http://schemas.microsoft.com/office/drawing/2014/main" id="{C2DA37FE-F62B-990B-3585-213EF4BC7873}"/>
              </a:ext>
            </a:extLst>
          </p:cNvPr>
          <p:cNvSpPr txBox="1">
            <a:spLocks/>
          </p:cNvSpPr>
          <p:nvPr/>
        </p:nvSpPr>
        <p:spPr>
          <a:xfrm>
            <a:off x="62521" y="700088"/>
            <a:ext cx="8642350" cy="504825"/>
          </a:xfrm>
          <a:prstGeom prst="rect">
            <a:avLst/>
          </a:prstGeom>
        </p:spPr>
        <p:txBody>
          <a:bodyPr vert="horz" lIns="91440" tIns="45720" rIns="91440" bIns="45720" rtlCol="0" anchor="ctr">
            <a:normAutofit/>
          </a:bodyPr>
          <a:lstStyle>
            <a:lvl1pPr marL="342900" indent="-342900" algn="just" defTabSz="914400" rtl="0" eaLnBrk="1" latinLnBrk="0" hangingPunct="1">
              <a:spcBef>
                <a:spcPct val="20000"/>
              </a:spcBef>
              <a:buFont typeface="Arial" pitchFamily="34" charset="0"/>
              <a:buNone/>
              <a:defRPr sz="2000" b="1" kern="1200">
                <a:solidFill>
                  <a:schemeClr val="bg1">
                    <a:lumMod val="50000"/>
                  </a:schemeClr>
                </a:solidFill>
                <a:latin typeface="+mn-lt"/>
                <a:ea typeface="+mn-ea"/>
                <a:cs typeface="+mn-cs"/>
              </a:defRPr>
            </a:lvl1pPr>
            <a:lvl2pPr marL="357188" indent="-357188" algn="just" defTabSz="914400" rtl="0" eaLnBrk="1" latinLnBrk="0" hangingPunct="1">
              <a:spcBef>
                <a:spcPct val="20000"/>
              </a:spcBef>
              <a:buFontTx/>
              <a:buBlip>
                <a:blip r:embed="rId8"/>
              </a:buBlip>
              <a:defRPr sz="2000" kern="1200">
                <a:solidFill>
                  <a:schemeClr val="tx1"/>
                </a:solidFill>
                <a:latin typeface="+mn-lt"/>
                <a:ea typeface="+mn-ea"/>
                <a:cs typeface="+mn-cs"/>
              </a:defRPr>
            </a:lvl2pPr>
            <a:lvl3pPr marL="715963" indent="-358775"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073150" indent="-357188"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431925" indent="-358775" algn="just" defTabSz="914400" rtl="0" eaLnBrk="1" latinLnBrk="0" hangingPunct="1">
              <a:spcBef>
                <a:spcPct val="20000"/>
              </a:spcBef>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C</a:t>
            </a:r>
            <a:r>
              <a:rPr lang="fr-BE" dirty="0" err="1"/>
              <a:t>hoix</a:t>
            </a:r>
            <a:r>
              <a:rPr lang="fr-BE" dirty="0"/>
              <a:t> du mélange et des variétés adaptés aux objectifs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B36E3-59B2-4F1C-DC58-39D3FDD02A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D94EBE-1163-1203-8AE6-1442014F32C8}"/>
              </a:ext>
            </a:extLst>
          </p:cNvPr>
          <p:cNvSpPr>
            <a:spLocks noGrp="1"/>
          </p:cNvSpPr>
          <p:nvPr>
            <p:ph type="title"/>
          </p:nvPr>
        </p:nvSpPr>
        <p:spPr>
          <a:xfrm>
            <a:off x="251520" y="138404"/>
            <a:ext cx="8640960" cy="562074"/>
          </a:xfrm>
        </p:spPr>
        <p:txBody>
          <a:bodyPr anchor="ctr">
            <a:normAutofit/>
          </a:bodyPr>
          <a:lstStyle/>
          <a:p>
            <a:r>
              <a:rPr lang="fr-FR" dirty="0"/>
              <a:t>Ne pas oublier les légumineuses! </a:t>
            </a:r>
            <a:endParaRPr lang="fr-BE" dirty="0"/>
          </a:p>
        </p:txBody>
      </p:sp>
      <p:sp>
        <p:nvSpPr>
          <p:cNvPr id="8" name="Text Placeholder 3">
            <a:extLst>
              <a:ext uri="{FF2B5EF4-FFF2-40B4-BE49-F238E27FC236}">
                <a16:creationId xmlns:a16="http://schemas.microsoft.com/office/drawing/2014/main" id="{2D00CFB0-B697-140B-7FE2-E8FDB43E882E}"/>
              </a:ext>
            </a:extLst>
          </p:cNvPr>
          <p:cNvSpPr>
            <a:spLocks noGrp="1"/>
          </p:cNvSpPr>
          <p:nvPr>
            <p:ph type="body" sz="quarter" idx="14"/>
          </p:nvPr>
        </p:nvSpPr>
        <p:spPr>
          <a:xfrm>
            <a:off x="250825" y="836613"/>
            <a:ext cx="8642350" cy="504825"/>
          </a:xfrm>
        </p:spPr>
        <p:txBody>
          <a:bodyPr/>
          <a:lstStyle/>
          <a:p>
            <a:r>
              <a:rPr lang="en-US" dirty="0"/>
              <a:t>Essai FM-UCL à LLN (2010-2012): RGI 0-150-350uN et mix RGI-TV 0-40 </a:t>
            </a:r>
            <a:r>
              <a:rPr lang="en-US" dirty="0" err="1"/>
              <a:t>uN</a:t>
            </a:r>
            <a:endParaRPr lang="en-US" dirty="0"/>
          </a:p>
        </p:txBody>
      </p:sp>
      <p:grpSp>
        <p:nvGrpSpPr>
          <p:cNvPr id="12" name="Groupe 11">
            <a:extLst>
              <a:ext uri="{FF2B5EF4-FFF2-40B4-BE49-F238E27FC236}">
                <a16:creationId xmlns:a16="http://schemas.microsoft.com/office/drawing/2014/main" id="{F7719B59-71F7-DAA0-C198-1E0C2DAAE1C0}"/>
              </a:ext>
            </a:extLst>
          </p:cNvPr>
          <p:cNvGrpSpPr/>
          <p:nvPr/>
        </p:nvGrpSpPr>
        <p:grpSpPr>
          <a:xfrm>
            <a:off x="611560" y="1337666"/>
            <a:ext cx="7428086" cy="4470699"/>
            <a:chOff x="611560" y="1337666"/>
            <a:chExt cx="7428086" cy="4470699"/>
          </a:xfrm>
        </p:grpSpPr>
        <p:pic>
          <p:nvPicPr>
            <p:cNvPr id="3" name="Image 2">
              <a:extLst>
                <a:ext uri="{FF2B5EF4-FFF2-40B4-BE49-F238E27FC236}">
                  <a16:creationId xmlns:a16="http://schemas.microsoft.com/office/drawing/2014/main" id="{22811A4D-1B99-692C-24DE-12DB47F6D8C8}"/>
                </a:ext>
              </a:extLst>
            </p:cNvPr>
            <p:cNvPicPr>
              <a:picLocks noChangeAspect="1"/>
            </p:cNvPicPr>
            <p:nvPr/>
          </p:nvPicPr>
          <p:blipFill>
            <a:blip r:embed="rId2"/>
            <a:stretch>
              <a:fillRect/>
            </a:stretch>
          </p:blipFill>
          <p:spPr>
            <a:xfrm>
              <a:off x="611560" y="1337666"/>
              <a:ext cx="7428086" cy="4470699"/>
            </a:xfrm>
            <a:prstGeom prst="rect">
              <a:avLst/>
            </a:prstGeom>
          </p:spPr>
        </p:pic>
        <p:sp>
          <p:nvSpPr>
            <p:cNvPr id="5" name="ZoneTexte 4">
              <a:extLst>
                <a:ext uri="{FF2B5EF4-FFF2-40B4-BE49-F238E27FC236}">
                  <a16:creationId xmlns:a16="http://schemas.microsoft.com/office/drawing/2014/main" id="{5C2EE7B0-87CA-C219-BA13-0279E010081D}"/>
                </a:ext>
              </a:extLst>
            </p:cNvPr>
            <p:cNvSpPr txBox="1"/>
            <p:nvPr/>
          </p:nvSpPr>
          <p:spPr>
            <a:xfrm>
              <a:off x="1720564" y="3501008"/>
              <a:ext cx="648072" cy="369332"/>
            </a:xfrm>
            <a:prstGeom prst="rect">
              <a:avLst/>
            </a:prstGeom>
            <a:noFill/>
            <a:ln w="12700">
              <a:solidFill>
                <a:schemeClr val="tx1"/>
              </a:solidFill>
            </a:ln>
          </p:spPr>
          <p:txBody>
            <a:bodyPr wrap="square" rtlCol="0">
              <a:spAutoFit/>
            </a:bodyPr>
            <a:lstStyle/>
            <a:p>
              <a:r>
                <a:rPr lang="fr-FR" dirty="0"/>
                <a:t>43%</a:t>
              </a:r>
              <a:endParaRPr lang="fr-BE" dirty="0"/>
            </a:p>
          </p:txBody>
        </p:sp>
        <p:sp>
          <p:nvSpPr>
            <p:cNvPr id="7" name="ZoneTexte 6">
              <a:extLst>
                <a:ext uri="{FF2B5EF4-FFF2-40B4-BE49-F238E27FC236}">
                  <a16:creationId xmlns:a16="http://schemas.microsoft.com/office/drawing/2014/main" id="{D1B5845A-8FD7-216A-BE03-F99ABD925A82}"/>
                </a:ext>
              </a:extLst>
            </p:cNvPr>
            <p:cNvSpPr txBox="1"/>
            <p:nvPr/>
          </p:nvSpPr>
          <p:spPr>
            <a:xfrm>
              <a:off x="4211960" y="1763524"/>
              <a:ext cx="790271" cy="369332"/>
            </a:xfrm>
            <a:prstGeom prst="rect">
              <a:avLst/>
            </a:prstGeom>
            <a:noFill/>
            <a:ln w="12700">
              <a:solidFill>
                <a:schemeClr val="tx1"/>
              </a:solidFill>
            </a:ln>
          </p:spPr>
          <p:txBody>
            <a:bodyPr wrap="square" rtlCol="0">
              <a:spAutoFit/>
            </a:bodyPr>
            <a:lstStyle/>
            <a:p>
              <a:r>
                <a:rPr lang="fr-FR" dirty="0"/>
                <a:t>128%</a:t>
              </a:r>
              <a:endParaRPr lang="fr-BE" dirty="0"/>
            </a:p>
          </p:txBody>
        </p:sp>
        <p:sp>
          <p:nvSpPr>
            <p:cNvPr id="9" name="ZoneTexte 8">
              <a:extLst>
                <a:ext uri="{FF2B5EF4-FFF2-40B4-BE49-F238E27FC236}">
                  <a16:creationId xmlns:a16="http://schemas.microsoft.com/office/drawing/2014/main" id="{3CF62D0D-C483-5066-7332-9CEF4D03F2D5}"/>
                </a:ext>
              </a:extLst>
            </p:cNvPr>
            <p:cNvSpPr txBox="1"/>
            <p:nvPr/>
          </p:nvSpPr>
          <p:spPr>
            <a:xfrm>
              <a:off x="2951820" y="2348880"/>
              <a:ext cx="790271" cy="369332"/>
            </a:xfrm>
            <a:prstGeom prst="rect">
              <a:avLst/>
            </a:prstGeom>
            <a:noFill/>
            <a:ln w="12700">
              <a:solidFill>
                <a:schemeClr val="tx1"/>
              </a:solidFill>
            </a:ln>
          </p:spPr>
          <p:txBody>
            <a:bodyPr wrap="square" rtlCol="0">
              <a:spAutoFit/>
            </a:bodyPr>
            <a:lstStyle/>
            <a:p>
              <a:r>
                <a:rPr lang="fr-FR" dirty="0"/>
                <a:t>100%</a:t>
              </a:r>
              <a:endParaRPr lang="fr-BE" dirty="0"/>
            </a:p>
          </p:txBody>
        </p:sp>
        <p:sp>
          <p:nvSpPr>
            <p:cNvPr id="10" name="ZoneTexte 9">
              <a:extLst>
                <a:ext uri="{FF2B5EF4-FFF2-40B4-BE49-F238E27FC236}">
                  <a16:creationId xmlns:a16="http://schemas.microsoft.com/office/drawing/2014/main" id="{C86885C4-96AA-232D-21E4-F07B006BF78A}"/>
                </a:ext>
              </a:extLst>
            </p:cNvPr>
            <p:cNvSpPr txBox="1"/>
            <p:nvPr/>
          </p:nvSpPr>
          <p:spPr>
            <a:xfrm>
              <a:off x="5568861" y="1495400"/>
              <a:ext cx="790270" cy="369332"/>
            </a:xfrm>
            <a:prstGeom prst="rect">
              <a:avLst/>
            </a:prstGeom>
            <a:noFill/>
            <a:ln w="12700">
              <a:solidFill>
                <a:schemeClr val="tx1"/>
              </a:solidFill>
            </a:ln>
          </p:spPr>
          <p:txBody>
            <a:bodyPr wrap="square" rtlCol="0">
              <a:spAutoFit/>
            </a:bodyPr>
            <a:lstStyle/>
            <a:p>
              <a:r>
                <a:rPr lang="fr-FR" dirty="0"/>
                <a:t>141%</a:t>
              </a:r>
              <a:endParaRPr lang="fr-BE" dirty="0"/>
            </a:p>
          </p:txBody>
        </p:sp>
        <p:sp>
          <p:nvSpPr>
            <p:cNvPr id="11" name="ZoneTexte 10">
              <a:extLst>
                <a:ext uri="{FF2B5EF4-FFF2-40B4-BE49-F238E27FC236}">
                  <a16:creationId xmlns:a16="http://schemas.microsoft.com/office/drawing/2014/main" id="{C69B5371-04CB-00C9-037E-D0B3A87574BE}"/>
                </a:ext>
              </a:extLst>
            </p:cNvPr>
            <p:cNvSpPr txBox="1"/>
            <p:nvPr/>
          </p:nvSpPr>
          <p:spPr>
            <a:xfrm>
              <a:off x="6804253" y="1367815"/>
              <a:ext cx="720075" cy="369332"/>
            </a:xfrm>
            <a:prstGeom prst="rect">
              <a:avLst/>
            </a:prstGeom>
            <a:noFill/>
            <a:ln w="12700">
              <a:solidFill>
                <a:schemeClr val="tx1"/>
              </a:solidFill>
            </a:ln>
          </p:spPr>
          <p:txBody>
            <a:bodyPr wrap="square" rtlCol="0">
              <a:spAutoFit/>
            </a:bodyPr>
            <a:lstStyle/>
            <a:p>
              <a:r>
                <a:rPr lang="fr-FR" dirty="0"/>
                <a:t>148%</a:t>
              </a:r>
              <a:endParaRPr lang="fr-BE" dirty="0"/>
            </a:p>
          </p:txBody>
        </p:sp>
      </p:grpSp>
      <p:sp>
        <p:nvSpPr>
          <p:cNvPr id="13" name="ZoneTexte 12">
            <a:extLst>
              <a:ext uri="{FF2B5EF4-FFF2-40B4-BE49-F238E27FC236}">
                <a16:creationId xmlns:a16="http://schemas.microsoft.com/office/drawing/2014/main" id="{01528B1A-41F9-6107-75A3-9A86B44D8317}"/>
              </a:ext>
            </a:extLst>
          </p:cNvPr>
          <p:cNvSpPr txBox="1"/>
          <p:nvPr/>
        </p:nvSpPr>
        <p:spPr>
          <a:xfrm>
            <a:off x="1412459" y="5861119"/>
            <a:ext cx="6319082" cy="461665"/>
          </a:xfrm>
          <a:prstGeom prst="rect">
            <a:avLst/>
          </a:prstGeom>
          <a:noFill/>
        </p:spPr>
        <p:txBody>
          <a:bodyPr wrap="square" rtlCol="0">
            <a:spAutoFit/>
          </a:bodyPr>
          <a:lstStyle/>
          <a:p>
            <a:r>
              <a:rPr lang="fr-FR" sz="2400" dirty="0"/>
              <a:t>Fixation moyenne par le TV : 300 kg N/ha</a:t>
            </a:r>
            <a:endParaRPr lang="fr-BE" sz="2400" dirty="0"/>
          </a:p>
        </p:txBody>
      </p:sp>
    </p:spTree>
    <p:extLst>
      <p:ext uri="{BB962C8B-B14F-4D97-AF65-F5344CB8AC3E}">
        <p14:creationId xmlns:p14="http://schemas.microsoft.com/office/powerpoint/2010/main" val="171346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D5D3-85EB-226B-891B-0213CED666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F68A64-89FA-CAFD-28FA-9DE8C1B024A3}"/>
              </a:ext>
            </a:extLst>
          </p:cNvPr>
          <p:cNvSpPr>
            <a:spLocks noGrp="1"/>
          </p:cNvSpPr>
          <p:nvPr>
            <p:ph type="title"/>
          </p:nvPr>
        </p:nvSpPr>
        <p:spPr/>
        <p:txBody>
          <a:bodyPr/>
          <a:lstStyle/>
          <a:p>
            <a:r>
              <a:rPr lang="fr-FR" dirty="0"/>
              <a:t>RGI vs RGI+TV: rendement et teneurs</a:t>
            </a:r>
            <a:endParaRPr lang="fr-BE" dirty="0"/>
          </a:p>
        </p:txBody>
      </p:sp>
      <p:pic>
        <p:nvPicPr>
          <p:cNvPr id="7" name="Image 6">
            <a:extLst>
              <a:ext uri="{FF2B5EF4-FFF2-40B4-BE49-F238E27FC236}">
                <a16:creationId xmlns:a16="http://schemas.microsoft.com/office/drawing/2014/main" id="{D90F09FA-D5B9-C1B4-AF3A-8BECB82CAA86}"/>
              </a:ext>
            </a:extLst>
          </p:cNvPr>
          <p:cNvPicPr>
            <a:picLocks noChangeAspect="1"/>
          </p:cNvPicPr>
          <p:nvPr/>
        </p:nvPicPr>
        <p:blipFill>
          <a:blip r:embed="rId2"/>
          <a:stretch>
            <a:fillRect/>
          </a:stretch>
        </p:blipFill>
        <p:spPr>
          <a:xfrm>
            <a:off x="251520" y="980728"/>
            <a:ext cx="8288229" cy="2650306"/>
          </a:xfrm>
          <a:prstGeom prst="rect">
            <a:avLst/>
          </a:prstGeom>
        </p:spPr>
      </p:pic>
      <p:graphicFrame>
        <p:nvGraphicFramePr>
          <p:cNvPr id="11" name="Tableau 10">
            <a:extLst>
              <a:ext uri="{FF2B5EF4-FFF2-40B4-BE49-F238E27FC236}">
                <a16:creationId xmlns:a16="http://schemas.microsoft.com/office/drawing/2014/main" id="{1A52BE14-00CC-41E0-CAAB-E629AF825BFC}"/>
              </a:ext>
            </a:extLst>
          </p:cNvPr>
          <p:cNvGraphicFramePr>
            <a:graphicFrameLocks noGrp="1"/>
          </p:cNvGraphicFramePr>
          <p:nvPr>
            <p:extLst>
              <p:ext uri="{D42A27DB-BD31-4B8C-83A1-F6EECF244321}">
                <p14:modId xmlns:p14="http://schemas.microsoft.com/office/powerpoint/2010/main" val="3476745143"/>
              </p:ext>
            </p:extLst>
          </p:nvPr>
        </p:nvGraphicFramePr>
        <p:xfrm>
          <a:off x="1691680" y="4005064"/>
          <a:ext cx="5885904" cy="2232296"/>
        </p:xfrm>
        <a:graphic>
          <a:graphicData uri="http://schemas.openxmlformats.org/drawingml/2006/table">
            <a:tbl>
              <a:tblPr/>
              <a:tblGrid>
                <a:gridCol w="2116081">
                  <a:extLst>
                    <a:ext uri="{9D8B030D-6E8A-4147-A177-3AD203B41FA5}">
                      <a16:colId xmlns:a16="http://schemas.microsoft.com/office/drawing/2014/main" val="359561498"/>
                    </a:ext>
                  </a:extLst>
                </a:gridCol>
                <a:gridCol w="1796001">
                  <a:extLst>
                    <a:ext uri="{9D8B030D-6E8A-4147-A177-3AD203B41FA5}">
                      <a16:colId xmlns:a16="http://schemas.microsoft.com/office/drawing/2014/main" val="2854556696"/>
                    </a:ext>
                  </a:extLst>
                </a:gridCol>
                <a:gridCol w="1973822">
                  <a:extLst>
                    <a:ext uri="{9D8B030D-6E8A-4147-A177-3AD203B41FA5}">
                      <a16:colId xmlns:a16="http://schemas.microsoft.com/office/drawing/2014/main" val="783187919"/>
                    </a:ext>
                  </a:extLst>
                </a:gridCol>
              </a:tblGrid>
              <a:tr h="316245">
                <a:tc rowSpan="2">
                  <a:txBody>
                    <a:bodyPr/>
                    <a:lstStyle/>
                    <a:p>
                      <a:pPr algn="l" fontAlgn="ctr"/>
                      <a:r>
                        <a:rPr lang="fr-BE" sz="2000" b="0" i="0" u="none" strike="noStrike">
                          <a:effectLst/>
                          <a:latin typeface="Geneva"/>
                        </a:rPr>
                        <a:t>Traitement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b"/>
                      <a:r>
                        <a:rPr lang="fr-BE" sz="2000" b="1" i="0" u="none" strike="noStrike" dirty="0">
                          <a:effectLst/>
                          <a:latin typeface="Times New Roman" panose="02020603050405020304" pitchFamily="18" charset="0"/>
                        </a:rPr>
                        <a:t>TENEURS  (/kg MS)</a:t>
                      </a:r>
                      <a:endParaRPr lang="fr-BE" sz="2000" b="0" i="0" u="none" strike="noStrike" dirty="0">
                        <a:effectLst/>
                        <a:latin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BE"/>
                    </a:p>
                  </a:txBody>
                  <a:tcPr/>
                </a:tc>
                <a:extLst>
                  <a:ext uri="{0D108BD9-81ED-4DB2-BD59-A6C34878D82A}">
                    <a16:rowId xmlns:a16="http://schemas.microsoft.com/office/drawing/2014/main" val="2145619932"/>
                  </a:ext>
                </a:extLst>
              </a:tr>
              <a:tr h="344426">
                <a:tc vMerge="1">
                  <a:txBody>
                    <a:bodyPr/>
                    <a:lstStyle/>
                    <a:p>
                      <a:endParaRPr lang="fr-BE"/>
                    </a:p>
                  </a:txBody>
                  <a:tcPr/>
                </a:tc>
                <a:tc>
                  <a:txBody>
                    <a:bodyPr/>
                    <a:lstStyle/>
                    <a:p>
                      <a:pPr algn="ctr" fontAlgn="b"/>
                      <a:r>
                        <a:rPr lang="fr-BE" sz="2000" b="0" i="0" u="none" strike="noStrike">
                          <a:effectLst/>
                          <a:latin typeface="Times New Roman" panose="02020603050405020304" pitchFamily="18" charset="0"/>
                        </a:rPr>
                        <a:t>MAT (g)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BE" sz="2000" b="0" i="0" u="none" strike="noStrike">
                          <a:effectLst/>
                          <a:latin typeface="Times New Roman" panose="02020603050405020304" pitchFamily="18" charset="0"/>
                        </a:rPr>
                        <a:t>VEM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4100446"/>
                  </a:ext>
                </a:extLst>
              </a:tr>
              <a:tr h="266147">
                <a:tc>
                  <a:txBody>
                    <a:bodyPr/>
                    <a:lstStyle/>
                    <a:p>
                      <a:pPr algn="l" fontAlgn="b"/>
                      <a:r>
                        <a:rPr lang="fr-BE" sz="2000" b="0" i="0" u="none" strike="noStrike">
                          <a:effectLst/>
                          <a:latin typeface="Geneva"/>
                        </a:rPr>
                        <a:t>RGI N0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fr-BE" sz="2000" b="0" i="0" u="none" strike="noStrike">
                          <a:effectLst/>
                          <a:latin typeface="Geneva"/>
                        </a:rPr>
                        <a:t>77</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fr-BE" sz="2000" b="0" i="0" u="none" strike="noStrike">
                          <a:effectLst/>
                          <a:latin typeface="Geneva"/>
                        </a:rPr>
                        <a:t>949</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22170417"/>
                  </a:ext>
                </a:extLst>
              </a:tr>
              <a:tr h="281803">
                <a:tc>
                  <a:txBody>
                    <a:bodyPr/>
                    <a:lstStyle/>
                    <a:p>
                      <a:pPr algn="l" fontAlgn="b"/>
                      <a:r>
                        <a:rPr lang="fr-BE" sz="2000" b="0" i="0" u="none" strike="noStrike">
                          <a:effectLst/>
                          <a:latin typeface="Geneva"/>
                        </a:rPr>
                        <a:t>RGI  N150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fr-BE" sz="2000" b="0" i="0" u="none" strike="noStrike">
                          <a:effectLst/>
                          <a:latin typeface="Geneva"/>
                        </a:rPr>
                        <a:t>87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fr-BE" sz="2000" b="0" i="0" u="none" strike="noStrike">
                          <a:effectLst/>
                          <a:latin typeface="Geneva"/>
                        </a:rPr>
                        <a:t>921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3563998"/>
                  </a:ext>
                </a:extLst>
              </a:tr>
              <a:tr h="266147">
                <a:tc>
                  <a:txBody>
                    <a:bodyPr/>
                    <a:lstStyle/>
                    <a:p>
                      <a:pPr algn="l" fontAlgn="b"/>
                      <a:r>
                        <a:rPr lang="fr-BE" sz="2000" b="0" i="0" u="none" strike="noStrike">
                          <a:effectLst/>
                          <a:latin typeface="Geneva"/>
                        </a:rPr>
                        <a:t>RGI  N350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fr-BE" sz="2000" b="0" i="0" u="none" strike="noStrike">
                          <a:effectLst/>
                          <a:latin typeface="Geneva"/>
                        </a:rPr>
                        <a:t>127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fr-BE" sz="2000" b="0" i="0" u="none" strike="noStrike">
                          <a:effectLst/>
                          <a:latin typeface="Geneva"/>
                        </a:rPr>
                        <a:t>893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84061246"/>
                  </a:ext>
                </a:extLst>
              </a:tr>
              <a:tr h="266147">
                <a:tc>
                  <a:txBody>
                    <a:bodyPr/>
                    <a:lstStyle/>
                    <a:p>
                      <a:pPr algn="l" fontAlgn="b"/>
                      <a:r>
                        <a:rPr lang="fr-BE" sz="2000" b="0" i="0" u="none" strike="noStrike">
                          <a:effectLst/>
                          <a:latin typeface="Geneva"/>
                        </a:rPr>
                        <a:t>RGI+TV N0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fr-BE" sz="2000" b="0" i="0" u="none" strike="noStrike">
                          <a:effectLst/>
                          <a:latin typeface="Geneva"/>
                        </a:rPr>
                        <a:t>160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fr-BE" sz="2000" b="0" i="0" u="none" strike="noStrike">
                          <a:effectLst/>
                          <a:latin typeface="Geneva"/>
                        </a:rPr>
                        <a:t>881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42255455"/>
                  </a:ext>
                </a:extLst>
              </a:tr>
              <a:tr h="281803">
                <a:tc>
                  <a:txBody>
                    <a:bodyPr/>
                    <a:lstStyle/>
                    <a:p>
                      <a:pPr algn="l" fontAlgn="b"/>
                      <a:r>
                        <a:rPr lang="fr-BE" sz="2000" b="0" i="0" u="none" strike="noStrike">
                          <a:effectLst/>
                          <a:latin typeface="Geneva"/>
                        </a:rPr>
                        <a:t>RGI+TV N40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fr-BE" sz="2000" b="0" i="0" u="none" strike="noStrike">
                          <a:effectLst/>
                          <a:latin typeface="Geneva"/>
                        </a:rPr>
                        <a:t>149</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fr-BE" sz="2000" b="0" i="0" u="none" strike="noStrike" dirty="0">
                          <a:effectLst/>
                          <a:latin typeface="Geneva"/>
                        </a:rPr>
                        <a:t>888</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4795019"/>
                  </a:ext>
                </a:extLst>
              </a:tr>
            </a:tbl>
          </a:graphicData>
        </a:graphic>
      </p:graphicFrame>
    </p:spTree>
    <p:extLst>
      <p:ext uri="{BB962C8B-B14F-4D97-AF65-F5344CB8AC3E}">
        <p14:creationId xmlns:p14="http://schemas.microsoft.com/office/powerpoint/2010/main" val="357483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dirty="0"/>
              <a:t>Semis de prairies: assurer la réussite !</a:t>
            </a:r>
          </a:p>
        </p:txBody>
      </p:sp>
      <p:sp>
        <p:nvSpPr>
          <p:cNvPr id="11" name="Espace réservé du texte 8">
            <a:extLst>
              <a:ext uri="{FF2B5EF4-FFF2-40B4-BE49-F238E27FC236}">
                <a16:creationId xmlns:a16="http://schemas.microsoft.com/office/drawing/2014/main" id="{81FB961A-C80C-4AFB-A920-B53455D9556E}"/>
              </a:ext>
            </a:extLst>
          </p:cNvPr>
          <p:cNvSpPr txBox="1">
            <a:spLocks/>
          </p:cNvSpPr>
          <p:nvPr/>
        </p:nvSpPr>
        <p:spPr>
          <a:xfrm>
            <a:off x="220919" y="836712"/>
            <a:ext cx="8642350" cy="504825"/>
          </a:xfrm>
          <a:prstGeom prst="rect">
            <a:avLst/>
          </a:prstGeom>
        </p:spPr>
        <p:txBody>
          <a:bodyPr vert="horz" lIns="91440" tIns="45720" rIns="91440" bIns="45720" rtlCol="0" anchor="ctr">
            <a:normAutofit/>
          </a:bodyPr>
          <a:lstStyle>
            <a:lvl1pPr marL="342900" indent="-342900" algn="just" defTabSz="914400" rtl="0" eaLnBrk="1" latinLnBrk="0" hangingPunct="1">
              <a:spcBef>
                <a:spcPct val="20000"/>
              </a:spcBef>
              <a:buFont typeface="Arial" pitchFamily="34" charset="0"/>
              <a:buNone/>
              <a:defRPr sz="2000" b="1" kern="1200">
                <a:solidFill>
                  <a:schemeClr val="bg1">
                    <a:lumMod val="50000"/>
                  </a:schemeClr>
                </a:solidFill>
                <a:latin typeface="+mn-lt"/>
                <a:ea typeface="+mn-ea"/>
                <a:cs typeface="+mn-cs"/>
              </a:defRPr>
            </a:lvl1pPr>
            <a:lvl2pPr marL="357188" indent="-357188" algn="just" defTabSz="914400" rtl="0" eaLnBrk="1" latinLnBrk="0" hangingPunct="1">
              <a:spcBef>
                <a:spcPct val="20000"/>
              </a:spcBef>
              <a:buFontTx/>
              <a:buBlip>
                <a:blip r:embed="rId2"/>
              </a:buBlip>
              <a:defRPr sz="2000" kern="1200">
                <a:solidFill>
                  <a:schemeClr val="tx1"/>
                </a:solidFill>
                <a:latin typeface="+mn-lt"/>
                <a:ea typeface="+mn-ea"/>
                <a:cs typeface="+mn-cs"/>
              </a:defRPr>
            </a:lvl2pPr>
            <a:lvl3pPr marL="715963" indent="-358775"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073150" indent="-357188"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431925" indent="-358775" algn="just" defTabSz="914400" rtl="0" eaLnBrk="1" latinLnBrk="0" hangingPunct="1">
              <a:spcBef>
                <a:spcPct val="20000"/>
              </a:spcBef>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dirty="0"/>
              <a:t>Technique et conditions de semis</a:t>
            </a:r>
          </a:p>
        </p:txBody>
      </p:sp>
      <p:grpSp>
        <p:nvGrpSpPr>
          <p:cNvPr id="30" name="Groupe 29">
            <a:extLst>
              <a:ext uri="{FF2B5EF4-FFF2-40B4-BE49-F238E27FC236}">
                <a16:creationId xmlns:a16="http://schemas.microsoft.com/office/drawing/2014/main" id="{F1103C13-E22C-48C4-BDF7-DC8C62040DBD}"/>
              </a:ext>
            </a:extLst>
          </p:cNvPr>
          <p:cNvGrpSpPr/>
          <p:nvPr/>
        </p:nvGrpSpPr>
        <p:grpSpPr>
          <a:xfrm>
            <a:off x="971600" y="1320764"/>
            <a:ext cx="6984776" cy="5398832"/>
            <a:chOff x="293134" y="1436778"/>
            <a:chExt cx="5888260" cy="4914052"/>
          </a:xfrm>
        </p:grpSpPr>
        <p:pic>
          <p:nvPicPr>
            <p:cNvPr id="6" name="Image 5">
              <a:extLst>
                <a:ext uri="{FF2B5EF4-FFF2-40B4-BE49-F238E27FC236}">
                  <a16:creationId xmlns:a16="http://schemas.microsoft.com/office/drawing/2014/main" id="{C8656E0E-E6DD-48D0-BE66-8D822D53A6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134" y="1436778"/>
              <a:ext cx="2664297" cy="1776198"/>
            </a:xfrm>
            <a:prstGeom prst="rect">
              <a:avLst/>
            </a:prstGeom>
            <a:ln>
              <a:noFill/>
            </a:ln>
            <a:effectLst>
              <a:softEdge rad="112500"/>
            </a:effectLst>
          </p:spPr>
        </p:pic>
        <p:pic>
          <p:nvPicPr>
            <p:cNvPr id="12" name="Image 11">
              <a:extLst>
                <a:ext uri="{FF2B5EF4-FFF2-40B4-BE49-F238E27FC236}">
                  <a16:creationId xmlns:a16="http://schemas.microsoft.com/office/drawing/2014/main" id="{8065610A-FD07-40C0-9A4C-DEFF841595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6089" y="1436779"/>
              <a:ext cx="2664297" cy="1776197"/>
            </a:xfrm>
            <a:prstGeom prst="rect">
              <a:avLst/>
            </a:prstGeom>
            <a:ln>
              <a:noFill/>
            </a:ln>
            <a:effectLst>
              <a:softEdge rad="112500"/>
            </a:effectLst>
          </p:spPr>
        </p:pic>
        <p:sp>
          <p:nvSpPr>
            <p:cNvPr id="16" name="ZoneTexte 15">
              <a:extLst>
                <a:ext uri="{FF2B5EF4-FFF2-40B4-BE49-F238E27FC236}">
                  <a16:creationId xmlns:a16="http://schemas.microsoft.com/office/drawing/2014/main" id="{42AF4E25-52A8-4347-989F-5B71988E409D}"/>
                </a:ext>
              </a:extLst>
            </p:cNvPr>
            <p:cNvSpPr txBox="1"/>
            <p:nvPr/>
          </p:nvSpPr>
          <p:spPr>
            <a:xfrm>
              <a:off x="509158" y="2708920"/>
              <a:ext cx="223224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600" dirty="0">
                  <a:solidFill>
                    <a:prstClr val="black"/>
                  </a:solidFill>
                  <a:latin typeface="Calibri"/>
                </a:rPr>
                <a:t>3480 kg MS/ha</a:t>
              </a:r>
              <a:endParaRPr kumimoji="0" lang="fr-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23D48D57-4702-4112-87E7-EB2765D45DA6}"/>
                </a:ext>
              </a:extLst>
            </p:cNvPr>
            <p:cNvSpPr txBox="1"/>
            <p:nvPr/>
          </p:nvSpPr>
          <p:spPr>
            <a:xfrm>
              <a:off x="3532113" y="2708920"/>
              <a:ext cx="223224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600" dirty="0">
                  <a:solidFill>
                    <a:prstClr val="black"/>
                  </a:solidFill>
                  <a:latin typeface="Calibri"/>
                </a:rPr>
                <a:t>6000 kg MS/ha</a:t>
              </a:r>
              <a:endParaRPr kumimoji="0" lang="fr-BE"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Image 19">
              <a:extLst>
                <a:ext uri="{FF2B5EF4-FFF2-40B4-BE49-F238E27FC236}">
                  <a16:creationId xmlns:a16="http://schemas.microsoft.com/office/drawing/2014/main" id="{C012EAC5-65CB-4705-9D3F-5CABC1ED33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385" y="3338440"/>
              <a:ext cx="1471765" cy="981176"/>
            </a:xfrm>
            <a:prstGeom prst="rect">
              <a:avLst/>
            </a:prstGeom>
            <a:ln>
              <a:noFill/>
            </a:ln>
            <a:effectLst>
              <a:softEdge rad="112500"/>
            </a:effectLst>
          </p:spPr>
        </p:pic>
        <p:pic>
          <p:nvPicPr>
            <p:cNvPr id="27" name="Image 26">
              <a:extLst>
                <a:ext uri="{FF2B5EF4-FFF2-40B4-BE49-F238E27FC236}">
                  <a16:creationId xmlns:a16="http://schemas.microsoft.com/office/drawing/2014/main" id="{44DD65E6-B266-4D4F-9C8E-C3E6E510E1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94930" y="3338439"/>
              <a:ext cx="1471765" cy="981176"/>
            </a:xfrm>
            <a:prstGeom prst="rect">
              <a:avLst/>
            </a:prstGeom>
            <a:ln>
              <a:noFill/>
            </a:ln>
            <a:effectLst>
              <a:softEdge rad="112500"/>
            </a:effectLst>
          </p:spPr>
        </p:pic>
        <p:pic>
          <p:nvPicPr>
            <p:cNvPr id="21" name="Image 20">
              <a:extLst>
                <a:ext uri="{FF2B5EF4-FFF2-40B4-BE49-F238E27FC236}">
                  <a16:creationId xmlns:a16="http://schemas.microsoft.com/office/drawing/2014/main" id="{D3B1E4DD-C78E-47D6-897E-3191C351DC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09630" y="3308218"/>
              <a:ext cx="1471764" cy="981176"/>
            </a:xfrm>
            <a:prstGeom prst="rect">
              <a:avLst/>
            </a:prstGeom>
            <a:ln>
              <a:noFill/>
            </a:ln>
            <a:effectLst>
              <a:softEdge rad="112500"/>
            </a:effectLst>
          </p:spPr>
        </p:pic>
        <p:pic>
          <p:nvPicPr>
            <p:cNvPr id="29" name="Image 28">
              <a:extLst>
                <a:ext uri="{FF2B5EF4-FFF2-40B4-BE49-F238E27FC236}">
                  <a16:creationId xmlns:a16="http://schemas.microsoft.com/office/drawing/2014/main" id="{1DD4813E-9FDA-479D-B1DD-111C528271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63177" y="4631552"/>
              <a:ext cx="2578917" cy="1719278"/>
            </a:xfrm>
            <a:prstGeom prst="rect">
              <a:avLst/>
            </a:prstGeom>
            <a:ln>
              <a:noFill/>
            </a:ln>
            <a:effectLst>
              <a:softEdge rad="112500"/>
            </a:effectLst>
          </p:spPr>
        </p:pic>
      </p:grpSp>
    </p:spTree>
    <p:extLst>
      <p:ext uri="{BB962C8B-B14F-4D97-AF65-F5344CB8AC3E}">
        <p14:creationId xmlns:p14="http://schemas.microsoft.com/office/powerpoint/2010/main" val="336541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9ADF0-487C-4A72-462B-A6D3EDD5E8D9}"/>
              </a:ext>
            </a:extLst>
          </p:cNvPr>
          <p:cNvSpPr>
            <a:spLocks noGrp="1"/>
          </p:cNvSpPr>
          <p:nvPr>
            <p:ph type="title"/>
          </p:nvPr>
        </p:nvSpPr>
        <p:spPr/>
        <p:txBody>
          <a:bodyPr/>
          <a:lstStyle/>
          <a:p>
            <a:r>
              <a:rPr lang="fr-FR" dirty="0"/>
              <a:t>Efficacité de la fertilisation azotée? </a:t>
            </a:r>
            <a:endParaRPr lang="fr-BE" dirty="0"/>
          </a:p>
        </p:txBody>
      </p:sp>
      <p:pic>
        <p:nvPicPr>
          <p:cNvPr id="3" name="Picture 4">
            <a:extLst>
              <a:ext uri="{FF2B5EF4-FFF2-40B4-BE49-F238E27FC236}">
                <a16:creationId xmlns:a16="http://schemas.microsoft.com/office/drawing/2014/main" id="{B58322E7-2B28-59E1-51C2-6BD2F18B1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0" y="700478"/>
            <a:ext cx="8100392" cy="472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a:extLst>
              <a:ext uri="{FF2B5EF4-FFF2-40B4-BE49-F238E27FC236}">
                <a16:creationId xmlns:a16="http://schemas.microsoft.com/office/drawing/2014/main" id="{E8E6FEDA-2AE2-3913-EA05-C195D61F664D}"/>
              </a:ext>
            </a:extLst>
          </p:cNvPr>
          <p:cNvSpPr txBox="1">
            <a:spLocks noChangeArrowheads="1"/>
          </p:cNvSpPr>
          <p:nvPr/>
        </p:nvSpPr>
        <p:spPr bwMode="auto">
          <a:xfrm>
            <a:off x="6835080" y="1381515"/>
            <a:ext cx="20574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r-BE" altLang="fr-FR" sz="1400"/>
              <a:t>Prieur et Yaounac, 2002</a:t>
            </a:r>
            <a:endParaRPr lang="fr-FR" altLang="fr-FR" sz="1400"/>
          </a:p>
        </p:txBody>
      </p:sp>
      <p:sp>
        <p:nvSpPr>
          <p:cNvPr id="11" name="Text Box 6">
            <a:extLst>
              <a:ext uri="{FF2B5EF4-FFF2-40B4-BE49-F238E27FC236}">
                <a16:creationId xmlns:a16="http://schemas.microsoft.com/office/drawing/2014/main" id="{907712C0-ADD3-DEAB-C5A7-E79F33A1F169}"/>
              </a:ext>
            </a:extLst>
          </p:cNvPr>
          <p:cNvSpPr txBox="1">
            <a:spLocks noChangeArrowheads="1"/>
          </p:cNvSpPr>
          <p:nvPr/>
        </p:nvSpPr>
        <p:spPr bwMode="auto">
          <a:xfrm>
            <a:off x="0" y="5489830"/>
            <a:ext cx="9144000" cy="83099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BE" altLang="fr-FR" sz="2400" b="1" dirty="0">
                <a:latin typeface="Comic Sans MS" panose="030F0702030302020204" pitchFamily="66" charset="0"/>
              </a:rPr>
              <a:t>La fertilisation azotée n’explique que 20 %</a:t>
            </a:r>
            <a:r>
              <a:rPr lang="fr-BE" altLang="fr-FR" sz="1400" b="1" dirty="0">
                <a:latin typeface="Comic Sans MS" panose="030F0702030302020204" pitchFamily="66" charset="0"/>
              </a:rPr>
              <a:t>  </a:t>
            </a:r>
            <a:r>
              <a:rPr lang="fr-BE" altLang="fr-FR" sz="2400" b="1" dirty="0">
                <a:latin typeface="Comic Sans MS" panose="030F0702030302020204" pitchFamily="66" charset="0"/>
              </a:rPr>
              <a:t>de la variabilité des rendements en prairie</a:t>
            </a:r>
            <a:endParaRPr lang="fr-FR" altLang="fr-FR" sz="2400" b="1" dirty="0">
              <a:latin typeface="Comic Sans MS" panose="030F0702030302020204" pitchFamily="66" charset="0"/>
            </a:endParaRPr>
          </a:p>
        </p:txBody>
      </p:sp>
    </p:spTree>
    <p:extLst>
      <p:ext uri="{BB962C8B-B14F-4D97-AF65-F5344CB8AC3E}">
        <p14:creationId xmlns:p14="http://schemas.microsoft.com/office/powerpoint/2010/main" val="175374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831FB30-C475-4C67-8350-4F726924EC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6" y="3933056"/>
            <a:ext cx="3570899" cy="2786540"/>
          </a:xfrm>
          <a:prstGeom prst="rect">
            <a:avLst/>
          </a:prstGeom>
        </p:spPr>
      </p:pic>
      <p:sp>
        <p:nvSpPr>
          <p:cNvPr id="2" name="Titre 1">
            <a:extLst>
              <a:ext uri="{FF2B5EF4-FFF2-40B4-BE49-F238E27FC236}">
                <a16:creationId xmlns:a16="http://schemas.microsoft.com/office/drawing/2014/main" id="{7EAF99B2-7E5C-45C6-9F2A-B7CEF56A9E2A}"/>
              </a:ext>
            </a:extLst>
          </p:cNvPr>
          <p:cNvSpPr>
            <a:spLocks noGrp="1"/>
          </p:cNvSpPr>
          <p:nvPr>
            <p:ph type="title"/>
          </p:nvPr>
        </p:nvSpPr>
        <p:spPr>
          <a:xfrm>
            <a:off x="251520" y="138404"/>
            <a:ext cx="8640960" cy="562074"/>
          </a:xfrm>
        </p:spPr>
        <p:txBody>
          <a:bodyPr vert="horz" lIns="91440" tIns="45720" rIns="91440" bIns="45720" rtlCol="0" anchor="ctr">
            <a:normAutofit/>
          </a:bodyPr>
          <a:lstStyle/>
          <a:p>
            <a:r>
              <a:rPr lang="fr-FR" dirty="0"/>
              <a:t>Fertilisation via fumier/compost? </a:t>
            </a:r>
            <a:endParaRPr lang="fr-BE" dirty="0"/>
          </a:p>
        </p:txBody>
      </p:sp>
      <p:sp>
        <p:nvSpPr>
          <p:cNvPr id="4" name="ZoneTexte 3">
            <a:extLst>
              <a:ext uri="{FF2B5EF4-FFF2-40B4-BE49-F238E27FC236}">
                <a16:creationId xmlns:a16="http://schemas.microsoft.com/office/drawing/2014/main" id="{D3209C95-5E21-4E49-B2F0-61DD806A49F1}"/>
              </a:ext>
            </a:extLst>
          </p:cNvPr>
          <p:cNvSpPr txBox="1"/>
          <p:nvPr/>
        </p:nvSpPr>
        <p:spPr>
          <a:xfrm>
            <a:off x="61949" y="836712"/>
            <a:ext cx="4433852" cy="5289451"/>
          </a:xfrm>
          <a:prstGeom prst="rect">
            <a:avLst/>
          </a:prstGeom>
        </p:spPr>
        <p:txBody>
          <a:bodyPr vert="horz" lIns="91440" tIns="45720" rIns="91440" bIns="45720" rtlCol="0">
            <a:normAutofit/>
          </a:bodyPr>
          <a:lstStyle/>
          <a:p>
            <a:pPr marL="342900" indent="-342900" algn="just">
              <a:spcBef>
                <a:spcPct val="20000"/>
              </a:spcBef>
              <a:buFont typeface="Wingdings" panose="05000000000000000000" pitchFamily="2" charset="2"/>
              <a:buChar char="Ø"/>
            </a:pPr>
            <a:r>
              <a:rPr lang="fr-FR" sz="2000" dirty="0"/>
              <a:t>Stockage au champ = un moyen temporaire</a:t>
            </a:r>
          </a:p>
          <a:p>
            <a:pPr marL="800100" lvl="1" indent="-342900" algn="just">
              <a:spcBef>
                <a:spcPct val="20000"/>
              </a:spcBef>
              <a:buFont typeface="Wingdings" panose="05000000000000000000" pitchFamily="2" charset="2"/>
              <a:buChar char="Ø"/>
            </a:pPr>
            <a:r>
              <a:rPr lang="fr-FR" sz="2000" dirty="0"/>
              <a:t>Ne bonifie pas avec le temps</a:t>
            </a:r>
          </a:p>
          <a:p>
            <a:pPr lvl="1" algn="just">
              <a:spcBef>
                <a:spcPct val="20000"/>
              </a:spcBef>
            </a:pPr>
            <a:endParaRPr lang="fr-FR" sz="2000" i="1" dirty="0"/>
          </a:p>
          <a:p>
            <a:pPr marL="342900" indent="-342900" algn="just">
              <a:spcBef>
                <a:spcPct val="20000"/>
              </a:spcBef>
              <a:buFont typeface="Wingdings" panose="05000000000000000000" pitchFamily="2" charset="2"/>
              <a:buChar char="Ø"/>
            </a:pPr>
            <a:r>
              <a:rPr lang="fr-FR" sz="2000" dirty="0"/>
              <a:t>Pertes aux champs jusqu’à 25% du N et du K!  </a:t>
            </a:r>
            <a:r>
              <a:rPr lang="fr-FR" dirty="0"/>
              <a:t>(Leriche S., FM-</a:t>
            </a:r>
            <a:r>
              <a:rPr lang="fr-FR" dirty="0" err="1"/>
              <a:t>Terrae</a:t>
            </a:r>
            <a:r>
              <a:rPr lang="fr-FR" dirty="0"/>
              <a:t>, 2025) </a:t>
            </a:r>
          </a:p>
        </p:txBody>
      </p:sp>
      <p:pic>
        <p:nvPicPr>
          <p:cNvPr id="3" name="Image 2">
            <a:extLst>
              <a:ext uri="{FF2B5EF4-FFF2-40B4-BE49-F238E27FC236}">
                <a16:creationId xmlns:a16="http://schemas.microsoft.com/office/drawing/2014/main" id="{259210A0-7412-455D-A572-8FB9CDB33C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759" r="30081" b="-1"/>
          <a:stretch/>
        </p:blipFill>
        <p:spPr>
          <a:xfrm>
            <a:off x="4648200" y="836712"/>
            <a:ext cx="4244280" cy="5289451"/>
          </a:xfrm>
          <a:prstGeom prst="rect">
            <a:avLst/>
          </a:prstGeom>
          <a:noFill/>
        </p:spPr>
      </p:pic>
    </p:spTree>
    <p:extLst>
      <p:ext uri="{BB962C8B-B14F-4D97-AF65-F5344CB8AC3E}">
        <p14:creationId xmlns:p14="http://schemas.microsoft.com/office/powerpoint/2010/main" val="44344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AA7C83-1FFC-4A8F-B97D-7D75E397FD67}"/>
              </a:ext>
            </a:extLst>
          </p:cNvPr>
          <p:cNvSpPr>
            <a:spLocks noGrp="1"/>
          </p:cNvSpPr>
          <p:nvPr>
            <p:ph type="title"/>
          </p:nvPr>
        </p:nvSpPr>
        <p:spPr/>
        <p:txBody>
          <a:bodyPr/>
          <a:lstStyle/>
          <a:p>
            <a:r>
              <a:rPr lang="fr-FR" dirty="0"/>
              <a:t>La récolte des fourrages? </a:t>
            </a:r>
            <a:endParaRPr lang="fr-BE" dirty="0"/>
          </a:p>
        </p:txBody>
      </p:sp>
      <p:sp>
        <p:nvSpPr>
          <p:cNvPr id="4" name="ZoneTexte 3">
            <a:extLst>
              <a:ext uri="{FF2B5EF4-FFF2-40B4-BE49-F238E27FC236}">
                <a16:creationId xmlns:a16="http://schemas.microsoft.com/office/drawing/2014/main" id="{D8171A8F-43BF-4722-9875-D413A7609C8C}"/>
              </a:ext>
            </a:extLst>
          </p:cNvPr>
          <p:cNvSpPr txBox="1"/>
          <p:nvPr/>
        </p:nvSpPr>
        <p:spPr>
          <a:xfrm>
            <a:off x="0" y="700478"/>
            <a:ext cx="9144000" cy="4154984"/>
          </a:xfrm>
          <a:prstGeom prst="rect">
            <a:avLst/>
          </a:prstGeom>
          <a:noFill/>
        </p:spPr>
        <p:txBody>
          <a:bodyPr wrap="square">
            <a:spAutoFit/>
          </a:bodyPr>
          <a:lstStyle/>
          <a:p>
            <a:pPr marL="457200" indent="-457200">
              <a:buFont typeface="Wingdings" panose="05000000000000000000" pitchFamily="2" charset="2"/>
              <a:buChar char="Ø"/>
            </a:pPr>
            <a:r>
              <a:rPr lang="fr-FR" sz="2400" dirty="0"/>
              <a:t>Récolte au stade optimale par rapport à vos objectifs</a:t>
            </a:r>
          </a:p>
          <a:p>
            <a:pPr marL="457200" indent="-457200">
              <a:buFont typeface="Wingdings" panose="05000000000000000000" pitchFamily="2" charset="2"/>
              <a:buChar char="Ø"/>
            </a:pPr>
            <a:r>
              <a:rPr lang="fr-FR" sz="2400" dirty="0"/>
              <a:t>Stockage le plus vite possible après la coupe = organisation des chantiers de récolte!</a:t>
            </a:r>
          </a:p>
          <a:p>
            <a:pPr marL="457200" indent="-457200">
              <a:buFont typeface="Wingdings" panose="05000000000000000000" pitchFamily="2" charset="2"/>
              <a:buChar char="Ø"/>
            </a:pPr>
            <a:r>
              <a:rPr lang="fr-FR" sz="2400" dirty="0"/>
              <a:t>Tassement et fermeture hermétique des silos</a:t>
            </a:r>
          </a:p>
          <a:p>
            <a:pPr marL="457200" indent="-457200">
              <a:buFont typeface="Wingdings" panose="05000000000000000000" pitchFamily="2" charset="2"/>
              <a:buChar char="Ø"/>
            </a:pPr>
            <a:endParaRPr lang="fr-FR" sz="2400" dirty="0"/>
          </a:p>
          <a:p>
            <a:endParaRPr lang="fr-FR" sz="2400" dirty="0"/>
          </a:p>
          <a:p>
            <a:endParaRPr lang="fr-FR" sz="2400" dirty="0"/>
          </a:p>
          <a:p>
            <a:endParaRPr lang="fr-FR" sz="2400" dirty="0"/>
          </a:p>
          <a:p>
            <a:endParaRPr lang="fr-FR" sz="2400" dirty="0"/>
          </a:p>
          <a:p>
            <a:endParaRPr lang="fr-FR" sz="2400" dirty="0"/>
          </a:p>
          <a:p>
            <a:pPr marL="457200" indent="-457200">
              <a:buFont typeface="Wingdings" panose="05000000000000000000" pitchFamily="2" charset="2"/>
              <a:buChar char="Ø"/>
            </a:pPr>
            <a:r>
              <a:rPr lang="fr-FR" sz="2400" dirty="0"/>
              <a:t>Des innovations/évolutions qui desservent parfois les éleveurs</a:t>
            </a:r>
          </a:p>
        </p:txBody>
      </p:sp>
      <p:pic>
        <p:nvPicPr>
          <p:cNvPr id="3074" name="Picture 2">
            <a:extLst>
              <a:ext uri="{FF2B5EF4-FFF2-40B4-BE49-F238E27FC236}">
                <a16:creationId xmlns:a16="http://schemas.microsoft.com/office/drawing/2014/main" id="{DC82B986-2F87-4435-A4B6-062AB559B5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5043757"/>
            <a:ext cx="3314138" cy="18434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08BCE99C-2FEF-4274-ABE2-9A5842783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5043757"/>
            <a:ext cx="3277312" cy="1843488"/>
          </a:xfrm>
          <a:prstGeom prst="rect">
            <a:avLst/>
          </a:prstGeom>
        </p:spPr>
      </p:pic>
      <p:pic>
        <p:nvPicPr>
          <p:cNvPr id="3" name="Image 2">
            <a:extLst>
              <a:ext uri="{FF2B5EF4-FFF2-40B4-BE49-F238E27FC236}">
                <a16:creationId xmlns:a16="http://schemas.microsoft.com/office/drawing/2014/main" id="{6B2AD628-AE41-941E-5D2C-9B1391D548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1960" y="2348880"/>
            <a:ext cx="1312147" cy="1968220"/>
          </a:xfrm>
          <a:prstGeom prst="rect">
            <a:avLst/>
          </a:prstGeom>
        </p:spPr>
      </p:pic>
      <p:pic>
        <p:nvPicPr>
          <p:cNvPr id="6" name="Image 5">
            <a:extLst>
              <a:ext uri="{FF2B5EF4-FFF2-40B4-BE49-F238E27FC236}">
                <a16:creationId xmlns:a16="http://schemas.microsoft.com/office/drawing/2014/main" id="{8BA83F18-7C00-A797-617C-80F025AAC0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552" y="2348880"/>
            <a:ext cx="2952328" cy="1968219"/>
          </a:xfrm>
          <a:prstGeom prst="rect">
            <a:avLst/>
          </a:prstGeom>
        </p:spPr>
      </p:pic>
    </p:spTree>
    <p:extLst>
      <p:ext uri="{BB962C8B-B14F-4D97-AF65-F5344CB8AC3E}">
        <p14:creationId xmlns:p14="http://schemas.microsoft.com/office/powerpoint/2010/main" val="350363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55864-3320-0B00-7740-29D9C2332638}"/>
              </a:ext>
            </a:extLst>
          </p:cNvPr>
          <p:cNvSpPr>
            <a:spLocks noGrp="1"/>
          </p:cNvSpPr>
          <p:nvPr>
            <p:ph type="title"/>
          </p:nvPr>
        </p:nvSpPr>
        <p:spPr/>
        <p:txBody>
          <a:bodyPr/>
          <a:lstStyle/>
          <a:p>
            <a:r>
              <a:rPr lang="fr-FR" dirty="0"/>
              <a:t>Autonomies: définitions</a:t>
            </a:r>
            <a:endParaRPr lang="fr-BE"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1D1087A7-D4E9-7F77-87F2-0B5788338E57}"/>
                  </a:ext>
                </a:extLst>
              </p:cNvPr>
              <p:cNvSpPr txBox="1"/>
              <p:nvPr/>
            </p:nvSpPr>
            <p:spPr>
              <a:xfrm>
                <a:off x="0" y="756577"/>
                <a:ext cx="8964488" cy="4768934"/>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t>Autonomie alimentaire</a:t>
                </a:r>
                <a:r>
                  <a:rPr lang="fr-BE" sz="2400" dirty="0"/>
                  <a:t>= autonomie fourragère + autonomie en concentrés</a:t>
                </a:r>
                <a:endParaRPr lang="fr-FR" sz="2400" dirty="0"/>
              </a:p>
              <a:p>
                <a:pPr marL="342900" indent="-342900">
                  <a:buFont typeface="Wingdings" panose="05000000000000000000" pitchFamily="2" charset="2"/>
                  <a:buChar char="Ø"/>
                </a:pPr>
                <a:r>
                  <a:rPr lang="fr-FR" sz="2400" dirty="0"/>
                  <a:t>Autonomie alimentaire =</a:t>
                </a:r>
                <a14:m>
                  <m:oMath xmlns:m="http://schemas.openxmlformats.org/officeDocument/2006/math">
                    <m:f>
                      <m:fPr>
                        <m:ctrlPr>
                          <a:rPr lang="pt-BR" sz="2400" i="1" smtClean="0">
                            <a:latin typeface="Cambria Math" panose="02040503050406030204" pitchFamily="18" charset="0"/>
                          </a:rPr>
                        </m:ctrlPr>
                      </m:fPr>
                      <m:num>
                        <m:r>
                          <a:rPr lang="fr-FR" sz="2400" b="0" i="1" smtClean="0">
                            <a:latin typeface="Cambria Math" panose="02040503050406030204" pitchFamily="18" charset="0"/>
                          </a:rPr>
                          <m:t>𝑄𝑢𝑎𝑛𝑡𝑖𝑡</m:t>
                        </m:r>
                        <m:r>
                          <a:rPr lang="fr-FR" sz="2400" b="0" i="1" smtClean="0">
                            <a:latin typeface="Cambria Math" panose="02040503050406030204" pitchFamily="18" charset="0"/>
                          </a:rPr>
                          <m:t>é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𝑑</m:t>
                            </m:r>
                          </m:e>
                          <m:sup>
                            <m:r>
                              <a:rPr lang="fr-FR" sz="2400" b="0" i="1" smtClean="0">
                                <a:latin typeface="Cambria Math" panose="02040503050406030204" pitchFamily="18" charset="0"/>
                              </a:rPr>
                              <m:t>′</m:t>
                            </m:r>
                          </m:sup>
                        </m:sSup>
                        <m:r>
                          <a:rPr lang="fr-FR" sz="2400" b="0" i="1" smtClean="0">
                            <a:latin typeface="Cambria Math" panose="02040503050406030204" pitchFamily="18" charset="0"/>
                          </a:rPr>
                          <m:t>𝑎𝑙𝑖𝑚𝑒𝑛𝑡𝑠</m:t>
                        </m:r>
                        <m:r>
                          <a:rPr lang="fr-FR" sz="2400" b="0" i="1" smtClean="0">
                            <a:latin typeface="Cambria Math" panose="02040503050406030204" pitchFamily="18" charset="0"/>
                          </a:rPr>
                          <m:t> </m:t>
                        </m:r>
                        <m:r>
                          <a:rPr lang="fr-BE" sz="2400" b="0" i="1" smtClean="0">
                            <a:latin typeface="Cambria Math" panose="02040503050406030204" pitchFamily="18" charset="0"/>
                          </a:rPr>
                          <m:t>𝑎𝑢𝑡𝑜</m:t>
                        </m:r>
                        <m:r>
                          <a:rPr lang="fr-FR" sz="2400" b="0" i="1" smtClean="0">
                            <a:latin typeface="Cambria Math" panose="02040503050406030204" pitchFamily="18" charset="0"/>
                          </a:rPr>
                          <m:t>𝑝𝑟𝑜𝑑𝑢𝑖𝑡𝑠</m:t>
                        </m:r>
                      </m:num>
                      <m:den>
                        <m:r>
                          <a:rPr lang="fr-FR" sz="2400" b="0" i="1" smtClean="0">
                            <a:latin typeface="Cambria Math" panose="02040503050406030204" pitchFamily="18" charset="0"/>
                          </a:rPr>
                          <m:t>𝑄𝑡𝑖𝑡</m:t>
                        </m:r>
                        <m:r>
                          <a:rPr lang="fr-FR" sz="2400" b="0" i="1" smtClean="0">
                            <a:latin typeface="Cambria Math" panose="02040503050406030204" pitchFamily="18" charset="0"/>
                          </a:rPr>
                          <m:t>é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𝑑</m:t>
                            </m:r>
                          </m:e>
                          <m:sup>
                            <m:r>
                              <a:rPr lang="fr-FR" sz="2400" b="0" i="1" smtClean="0">
                                <a:latin typeface="Cambria Math" panose="02040503050406030204" pitchFamily="18" charset="0"/>
                              </a:rPr>
                              <m:t>′</m:t>
                            </m:r>
                          </m:sup>
                        </m:sSup>
                        <m:r>
                          <a:rPr lang="fr-FR" sz="2400" b="0" i="1" smtClean="0">
                            <a:latin typeface="Cambria Math" panose="02040503050406030204" pitchFamily="18" charset="0"/>
                          </a:rPr>
                          <m:t>𝑎𝑙𝑖𝑚𝑒𝑛𝑡𝑠</m:t>
                        </m:r>
                        <m:r>
                          <a:rPr lang="fr-FR" sz="2400" b="0" i="1" smtClean="0">
                            <a:latin typeface="Cambria Math" panose="02040503050406030204" pitchFamily="18" charset="0"/>
                          </a:rPr>
                          <m:t> </m:t>
                        </m:r>
                        <m:r>
                          <a:rPr lang="fr-BE" sz="2400" b="0" i="1" smtClean="0">
                            <a:latin typeface="Cambria Math" panose="02040503050406030204" pitchFamily="18" charset="0"/>
                          </a:rPr>
                          <m:t>𝑝𝑟𝑜𝑑𝑢𝑖𝑡𝑠</m:t>
                        </m:r>
                        <m:r>
                          <a:rPr lang="fr-BE" sz="2400" b="0" i="1" smtClean="0">
                            <a:latin typeface="Cambria Math" panose="02040503050406030204" pitchFamily="18" charset="0"/>
                          </a:rPr>
                          <m:t> </m:t>
                        </m:r>
                        <m:r>
                          <a:rPr lang="fr-BE" sz="2400" b="0" i="1" smtClean="0">
                            <a:latin typeface="Cambria Math" panose="02040503050406030204" pitchFamily="18" charset="0"/>
                          </a:rPr>
                          <m:t>𝑜𝑢</m:t>
                        </m:r>
                        <m:r>
                          <a:rPr lang="fr-BE" sz="2400" b="0" i="1" smtClean="0">
                            <a:latin typeface="Cambria Math" panose="02040503050406030204" pitchFamily="18" charset="0"/>
                          </a:rPr>
                          <m:t> </m:t>
                        </m:r>
                        <m:r>
                          <a:rPr lang="fr-BE" sz="2400" b="0" i="1" smtClean="0">
                            <a:latin typeface="Cambria Math" panose="02040503050406030204" pitchFamily="18" charset="0"/>
                          </a:rPr>
                          <m:t>𝑎𝑐h𝑒𝑡</m:t>
                        </m:r>
                        <m:r>
                          <a:rPr lang="fr-BE" sz="2400" b="0" i="1" smtClean="0">
                            <a:latin typeface="Cambria Math" panose="02040503050406030204" pitchFamily="18" charset="0"/>
                          </a:rPr>
                          <m:t>é</m:t>
                        </m:r>
                        <m:r>
                          <a:rPr lang="fr-BE" sz="2400" b="0" i="1" smtClean="0">
                            <a:latin typeface="Cambria Math" panose="02040503050406030204" pitchFamily="18" charset="0"/>
                          </a:rPr>
                          <m:t>𝑠</m:t>
                        </m:r>
                      </m:den>
                    </m:f>
                  </m:oMath>
                </a14:m>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  </a:t>
                </a:r>
                <a:endParaRPr lang="fr-BE" sz="2400" dirty="0"/>
              </a:p>
            </p:txBody>
          </p:sp>
        </mc:Choice>
        <mc:Fallback xmlns="">
          <p:sp>
            <p:nvSpPr>
              <p:cNvPr id="3" name="ZoneTexte 2">
                <a:extLst>
                  <a:ext uri="{FF2B5EF4-FFF2-40B4-BE49-F238E27FC236}">
                    <a16:creationId xmlns:a16="http://schemas.microsoft.com/office/drawing/2014/main" id="{1D1087A7-D4E9-7F77-87F2-0B5788338E57}"/>
                  </a:ext>
                </a:extLst>
              </p:cNvPr>
              <p:cNvSpPr txBox="1">
                <a:spLocks noRot="1" noChangeAspect="1" noMove="1" noResize="1" noEditPoints="1" noAdjustHandles="1" noChangeArrowheads="1" noChangeShapeType="1" noTextEdit="1"/>
              </p:cNvSpPr>
              <p:nvPr/>
            </p:nvSpPr>
            <p:spPr>
              <a:xfrm>
                <a:off x="0" y="756577"/>
                <a:ext cx="8964488" cy="4768934"/>
              </a:xfrm>
              <a:prstGeom prst="rect">
                <a:avLst/>
              </a:prstGeom>
              <a:blipFill>
                <a:blip r:embed="rId2"/>
                <a:stretch>
                  <a:fillRect l="-884" t="-1023"/>
                </a:stretch>
              </a:blipFill>
            </p:spPr>
            <p:txBody>
              <a:bodyPr/>
              <a:lstStyle/>
              <a:p>
                <a:r>
                  <a:rPr lang="fr-BE">
                    <a:noFill/>
                  </a:rPr>
                  <a:t> </a:t>
                </a:r>
              </a:p>
            </p:txBody>
          </p:sp>
        </mc:Fallback>
      </mc:AlternateContent>
      <p:grpSp>
        <p:nvGrpSpPr>
          <p:cNvPr id="9" name="Groupe 8">
            <a:extLst>
              <a:ext uri="{FF2B5EF4-FFF2-40B4-BE49-F238E27FC236}">
                <a16:creationId xmlns:a16="http://schemas.microsoft.com/office/drawing/2014/main" id="{1055EC8F-D145-4A3D-5714-1A36D1D323FB}"/>
              </a:ext>
            </a:extLst>
          </p:cNvPr>
          <p:cNvGrpSpPr/>
          <p:nvPr/>
        </p:nvGrpSpPr>
        <p:grpSpPr>
          <a:xfrm>
            <a:off x="2555776" y="2292466"/>
            <a:ext cx="3592526" cy="3217704"/>
            <a:chOff x="2419634" y="2371536"/>
            <a:chExt cx="3658799" cy="3577744"/>
          </a:xfrm>
        </p:grpSpPr>
        <p:pic>
          <p:nvPicPr>
            <p:cNvPr id="4" name="Image 3" descr="Une image contenant conception, origami&#10;&#10;Description générée automatiquement avec une confiance faible">
              <a:extLst>
                <a:ext uri="{FF2B5EF4-FFF2-40B4-BE49-F238E27FC236}">
                  <a16:creationId xmlns:a16="http://schemas.microsoft.com/office/drawing/2014/main" id="{3F000D10-2A43-E1BF-4D08-03F2C90BC0F4}"/>
                </a:ext>
              </a:extLst>
            </p:cNvPr>
            <p:cNvPicPr>
              <a:picLocks noChangeAspect="1"/>
            </p:cNvPicPr>
            <p:nvPr/>
          </p:nvPicPr>
          <p:blipFill rotWithShape="1">
            <a:blip r:embed="rId3">
              <a:extLst>
                <a:ext uri="{28A0092B-C50C-407E-A947-70E740481C1C}">
                  <a14:useLocalDpi xmlns:a14="http://schemas.microsoft.com/office/drawing/2010/main"/>
                </a:ext>
              </a:extLst>
            </a:blip>
            <a:srcRect l="20557" t="24004" r="14282" b="17505"/>
            <a:stretch/>
          </p:blipFill>
          <p:spPr>
            <a:xfrm>
              <a:off x="2834221" y="2676655"/>
              <a:ext cx="2857498" cy="2819400"/>
            </a:xfrm>
            <a:prstGeom prst="rect">
              <a:avLst/>
            </a:prstGeom>
          </p:spPr>
        </p:pic>
        <p:sp>
          <p:nvSpPr>
            <p:cNvPr id="5" name="ZoneTexte 4">
              <a:extLst>
                <a:ext uri="{FF2B5EF4-FFF2-40B4-BE49-F238E27FC236}">
                  <a16:creationId xmlns:a16="http://schemas.microsoft.com/office/drawing/2014/main" id="{E951ECD1-0623-6205-D078-F79FD74AF3CE}"/>
                </a:ext>
              </a:extLst>
            </p:cNvPr>
            <p:cNvSpPr txBox="1"/>
            <p:nvPr/>
          </p:nvSpPr>
          <p:spPr>
            <a:xfrm>
              <a:off x="3251753" y="2371536"/>
              <a:ext cx="2460981" cy="400110"/>
            </a:xfrm>
            <a:prstGeom prst="rect">
              <a:avLst/>
            </a:prstGeom>
            <a:noFill/>
            <a:ln w="12700">
              <a:noFill/>
            </a:ln>
          </p:spPr>
          <p:txBody>
            <a:bodyPr wrap="square" rtlCol="0">
              <a:spAutoFit/>
            </a:bodyPr>
            <a:lstStyle/>
            <a:p>
              <a:pPr algn="ctr"/>
              <a:r>
                <a:rPr lang="fr-FR" sz="2000" dirty="0">
                  <a:solidFill>
                    <a:schemeClr val="tx2"/>
                  </a:solidFill>
                  <a:latin typeface="Montserrat" panose="00000500000000000000" pitchFamily="2" charset="0"/>
                </a:rPr>
                <a:t>AUTONOMIE</a:t>
              </a:r>
              <a:endParaRPr lang="fr-BE" sz="2000" dirty="0">
                <a:solidFill>
                  <a:schemeClr val="tx2"/>
                </a:solidFill>
                <a:latin typeface="Montserrat" panose="00000500000000000000" pitchFamily="2" charset="0"/>
              </a:endParaRPr>
            </a:p>
          </p:txBody>
        </p:sp>
        <p:sp>
          <p:nvSpPr>
            <p:cNvPr id="6" name="ZoneTexte 5">
              <a:extLst>
                <a:ext uri="{FF2B5EF4-FFF2-40B4-BE49-F238E27FC236}">
                  <a16:creationId xmlns:a16="http://schemas.microsoft.com/office/drawing/2014/main" id="{8DBE522E-E8D7-2B43-E1F6-09F53354A460}"/>
                </a:ext>
              </a:extLst>
            </p:cNvPr>
            <p:cNvSpPr txBox="1"/>
            <p:nvPr/>
          </p:nvSpPr>
          <p:spPr>
            <a:xfrm rot="5400000">
              <a:off x="4914809" y="4423231"/>
              <a:ext cx="1927137" cy="400110"/>
            </a:xfrm>
            <a:prstGeom prst="rect">
              <a:avLst/>
            </a:prstGeom>
            <a:noFill/>
            <a:ln w="12700">
              <a:noFill/>
            </a:ln>
          </p:spPr>
          <p:txBody>
            <a:bodyPr wrap="square" rtlCol="0">
              <a:spAutoFit/>
            </a:bodyPr>
            <a:lstStyle/>
            <a:p>
              <a:pPr algn="ctr"/>
              <a:r>
                <a:rPr lang="fr-FR" sz="2000" dirty="0">
                  <a:solidFill>
                    <a:schemeClr val="tx2"/>
                  </a:solidFill>
                  <a:latin typeface="Montserrat" panose="00000500000000000000" pitchFamily="2" charset="0"/>
                </a:rPr>
                <a:t>PROTEINE</a:t>
              </a:r>
              <a:endParaRPr lang="fr-BE" sz="2000" dirty="0">
                <a:solidFill>
                  <a:schemeClr val="tx2"/>
                </a:solidFill>
                <a:latin typeface="Montserrat" panose="00000500000000000000" pitchFamily="2" charset="0"/>
              </a:endParaRPr>
            </a:p>
          </p:txBody>
        </p:sp>
        <p:sp>
          <p:nvSpPr>
            <p:cNvPr id="7" name="ZoneTexte 6">
              <a:extLst>
                <a:ext uri="{FF2B5EF4-FFF2-40B4-BE49-F238E27FC236}">
                  <a16:creationId xmlns:a16="http://schemas.microsoft.com/office/drawing/2014/main" id="{FAFA883D-C6CB-F64A-CDF5-98DAC36888F1}"/>
                </a:ext>
              </a:extLst>
            </p:cNvPr>
            <p:cNvSpPr txBox="1"/>
            <p:nvPr/>
          </p:nvSpPr>
          <p:spPr>
            <a:xfrm rot="16200000">
              <a:off x="1858436" y="4647552"/>
              <a:ext cx="1522505" cy="400110"/>
            </a:xfrm>
            <a:prstGeom prst="rect">
              <a:avLst/>
            </a:prstGeom>
            <a:noFill/>
            <a:ln w="12700">
              <a:noFill/>
            </a:ln>
          </p:spPr>
          <p:txBody>
            <a:bodyPr wrap="square" rtlCol="0">
              <a:spAutoFit/>
            </a:bodyPr>
            <a:lstStyle/>
            <a:p>
              <a:pPr algn="ctr"/>
              <a:r>
                <a:rPr lang="fr-FR" sz="2000" dirty="0">
                  <a:solidFill>
                    <a:schemeClr val="tx2"/>
                  </a:solidFill>
                  <a:latin typeface="Montserrat" panose="00000500000000000000" pitchFamily="2" charset="0"/>
                </a:rPr>
                <a:t>MASSE</a:t>
              </a:r>
              <a:endParaRPr lang="fr-BE" sz="2000" dirty="0">
                <a:solidFill>
                  <a:schemeClr val="tx2"/>
                </a:solidFill>
                <a:latin typeface="Montserrat" panose="00000500000000000000" pitchFamily="2" charset="0"/>
              </a:endParaRPr>
            </a:p>
          </p:txBody>
        </p:sp>
        <p:sp>
          <p:nvSpPr>
            <p:cNvPr id="8" name="ZoneTexte 7">
              <a:extLst>
                <a:ext uri="{FF2B5EF4-FFF2-40B4-BE49-F238E27FC236}">
                  <a16:creationId xmlns:a16="http://schemas.microsoft.com/office/drawing/2014/main" id="{F14160D7-312F-BA84-0B44-4AC3B1FC69D2}"/>
                </a:ext>
              </a:extLst>
            </p:cNvPr>
            <p:cNvSpPr txBox="1"/>
            <p:nvPr/>
          </p:nvSpPr>
          <p:spPr>
            <a:xfrm>
              <a:off x="4017162" y="5549170"/>
              <a:ext cx="1753610" cy="400110"/>
            </a:xfrm>
            <a:prstGeom prst="rect">
              <a:avLst/>
            </a:prstGeom>
            <a:noFill/>
            <a:ln w="12700">
              <a:noFill/>
            </a:ln>
          </p:spPr>
          <p:txBody>
            <a:bodyPr wrap="square" rtlCol="0">
              <a:spAutoFit/>
            </a:bodyPr>
            <a:lstStyle/>
            <a:p>
              <a:pPr algn="ctr"/>
              <a:r>
                <a:rPr lang="fr-FR" sz="2000" dirty="0">
                  <a:solidFill>
                    <a:schemeClr val="tx2"/>
                  </a:solidFill>
                  <a:latin typeface="Montserrat" panose="00000500000000000000" pitchFamily="2" charset="0"/>
                </a:rPr>
                <a:t>ENERGIE</a:t>
              </a:r>
              <a:endParaRPr lang="fr-BE" sz="2000" dirty="0">
                <a:solidFill>
                  <a:schemeClr val="tx2"/>
                </a:solidFill>
                <a:latin typeface="Montserrat" panose="00000500000000000000" pitchFamily="2" charset="0"/>
              </a:endParaRPr>
            </a:p>
          </p:txBody>
        </p:sp>
      </p:grpSp>
      <p:sp>
        <p:nvSpPr>
          <p:cNvPr id="11" name="ZoneTexte 10">
            <a:extLst>
              <a:ext uri="{FF2B5EF4-FFF2-40B4-BE49-F238E27FC236}">
                <a16:creationId xmlns:a16="http://schemas.microsoft.com/office/drawing/2014/main" id="{1A0ED5FF-1538-81BC-C45D-9B2CD1BEB486}"/>
              </a:ext>
            </a:extLst>
          </p:cNvPr>
          <p:cNvSpPr txBox="1"/>
          <p:nvPr/>
        </p:nvSpPr>
        <p:spPr>
          <a:xfrm>
            <a:off x="-72008" y="5510170"/>
            <a:ext cx="9216008" cy="830997"/>
          </a:xfrm>
          <a:prstGeom prst="rect">
            <a:avLst/>
          </a:prstGeom>
          <a:noFill/>
        </p:spPr>
        <p:txBody>
          <a:bodyPr wrap="square">
            <a:spAutoFit/>
          </a:bodyPr>
          <a:lstStyle/>
          <a:p>
            <a:pPr marL="342900" indent="-342900">
              <a:buFont typeface="Wingdings" panose="05000000000000000000" pitchFamily="2" charset="2"/>
              <a:buChar char="Ø"/>
            </a:pPr>
            <a:r>
              <a:rPr lang="fr-BE" sz="2400" dirty="0"/>
              <a:t>A différentes échelles: Européennes, nationales, régionales… =&gt; échelle de la ferme</a:t>
            </a:r>
            <a:endParaRPr lang="fr-FR" sz="2400" dirty="0"/>
          </a:p>
        </p:txBody>
      </p:sp>
    </p:spTree>
    <p:extLst>
      <p:ext uri="{BB962C8B-B14F-4D97-AF65-F5344CB8AC3E}">
        <p14:creationId xmlns:p14="http://schemas.microsoft.com/office/powerpoint/2010/main" val="40612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96477-252D-A56E-0BC8-39520EB30B63}"/>
              </a:ext>
            </a:extLst>
          </p:cNvPr>
          <p:cNvSpPr>
            <a:spLocks noGrp="1"/>
          </p:cNvSpPr>
          <p:nvPr>
            <p:ph type="title"/>
          </p:nvPr>
        </p:nvSpPr>
        <p:spPr/>
        <p:txBody>
          <a:bodyPr/>
          <a:lstStyle/>
          <a:p>
            <a:r>
              <a:rPr lang="fr-FR" dirty="0"/>
              <a:t>La conservation des ensilages</a:t>
            </a:r>
            <a:endParaRPr lang="fr-BE" dirty="0"/>
          </a:p>
        </p:txBody>
      </p:sp>
      <p:graphicFrame>
        <p:nvGraphicFramePr>
          <p:cNvPr id="3" name="Tableau 2">
            <a:extLst>
              <a:ext uri="{FF2B5EF4-FFF2-40B4-BE49-F238E27FC236}">
                <a16:creationId xmlns:a16="http://schemas.microsoft.com/office/drawing/2014/main" id="{6AE4DFF8-E7D4-2039-32A3-26D7F4EF9838}"/>
              </a:ext>
            </a:extLst>
          </p:cNvPr>
          <p:cNvGraphicFramePr>
            <a:graphicFrameLocks noGrp="1"/>
          </p:cNvGraphicFramePr>
          <p:nvPr>
            <p:extLst>
              <p:ext uri="{D42A27DB-BD31-4B8C-83A1-F6EECF244321}">
                <p14:modId xmlns:p14="http://schemas.microsoft.com/office/powerpoint/2010/main" val="1266073586"/>
              </p:ext>
            </p:extLst>
          </p:nvPr>
        </p:nvGraphicFramePr>
        <p:xfrm>
          <a:off x="539552" y="896914"/>
          <a:ext cx="7920880" cy="5064171"/>
        </p:xfrm>
        <a:graphic>
          <a:graphicData uri="http://schemas.openxmlformats.org/drawingml/2006/table">
            <a:tbl>
              <a:tblPr>
                <a:tableStyleId>{8799B23B-EC83-4686-B30A-512413B5E67A}</a:tableStyleId>
              </a:tblPr>
              <a:tblGrid>
                <a:gridCol w="1872208">
                  <a:extLst>
                    <a:ext uri="{9D8B030D-6E8A-4147-A177-3AD203B41FA5}">
                      <a16:colId xmlns:a16="http://schemas.microsoft.com/office/drawing/2014/main" val="1202840356"/>
                    </a:ext>
                  </a:extLst>
                </a:gridCol>
                <a:gridCol w="2448242">
                  <a:extLst>
                    <a:ext uri="{9D8B030D-6E8A-4147-A177-3AD203B41FA5}">
                      <a16:colId xmlns:a16="http://schemas.microsoft.com/office/drawing/2014/main" val="498734603"/>
                    </a:ext>
                  </a:extLst>
                </a:gridCol>
                <a:gridCol w="2104112">
                  <a:extLst>
                    <a:ext uri="{9D8B030D-6E8A-4147-A177-3AD203B41FA5}">
                      <a16:colId xmlns:a16="http://schemas.microsoft.com/office/drawing/2014/main" val="3174760526"/>
                    </a:ext>
                  </a:extLst>
                </a:gridCol>
                <a:gridCol w="1496318">
                  <a:extLst>
                    <a:ext uri="{9D8B030D-6E8A-4147-A177-3AD203B41FA5}">
                      <a16:colId xmlns:a16="http://schemas.microsoft.com/office/drawing/2014/main" val="1560460895"/>
                    </a:ext>
                  </a:extLst>
                </a:gridCol>
              </a:tblGrid>
              <a:tr h="663327">
                <a:tc>
                  <a:txBody>
                    <a:bodyPr/>
                    <a:lstStyle/>
                    <a:p>
                      <a:pPr algn="ctr"/>
                      <a:endParaRPr lang="fr-BE" sz="2400" b="1" dirty="0">
                        <a:effectLst/>
                      </a:endParaRPr>
                    </a:p>
                  </a:txBody>
                  <a:tcPr anchor="ctr"/>
                </a:tc>
                <a:tc gridSpan="3">
                  <a:txBody>
                    <a:bodyPr/>
                    <a:lstStyle/>
                    <a:p>
                      <a:pPr algn="ctr"/>
                      <a:r>
                        <a:rPr lang="fr-FR" sz="2400" b="1" dirty="0">
                          <a:effectLst/>
                        </a:rPr>
                        <a:t>Pertes par conservation</a:t>
                      </a:r>
                      <a:endParaRPr lang="fr-BE" sz="2400" b="1" dirty="0">
                        <a:effectLst/>
                      </a:endParaRPr>
                    </a:p>
                  </a:txBody>
                  <a:tcPr anchor="ctr"/>
                </a:tc>
                <a:tc hMerge="1">
                  <a:txBody>
                    <a:bodyPr/>
                    <a:lstStyle/>
                    <a:p>
                      <a:pPr algn="ctr"/>
                      <a:endParaRPr lang="fr-BE" b="1" dirty="0">
                        <a:effectLst/>
                      </a:endParaRPr>
                    </a:p>
                  </a:txBody>
                  <a:tcPr anchor="ctr"/>
                </a:tc>
                <a:tc hMerge="1">
                  <a:txBody>
                    <a:bodyPr/>
                    <a:lstStyle/>
                    <a:p>
                      <a:pPr algn="ctr"/>
                      <a:endParaRPr lang="fr-BE" b="1" dirty="0">
                        <a:effectLst/>
                      </a:endParaRPr>
                    </a:p>
                  </a:txBody>
                  <a:tcPr anchor="ctr"/>
                </a:tc>
                <a:extLst>
                  <a:ext uri="{0D108BD9-81ED-4DB2-BD59-A6C34878D82A}">
                    <a16:rowId xmlns:a16="http://schemas.microsoft.com/office/drawing/2014/main" val="73911017"/>
                  </a:ext>
                </a:extLst>
              </a:tr>
              <a:tr h="810733">
                <a:tc>
                  <a:txBody>
                    <a:bodyPr/>
                    <a:lstStyle/>
                    <a:p>
                      <a:pPr algn="ctr"/>
                      <a:r>
                        <a:rPr lang="fr-BE" sz="2400" b="1" dirty="0">
                          <a:solidFill>
                            <a:srgbClr val="323130"/>
                          </a:solidFill>
                          <a:effectLst/>
                        </a:rPr>
                        <a:t>MS</a:t>
                      </a:r>
                      <a:endParaRPr lang="fr-BE" sz="2400" b="1" dirty="0">
                        <a:effectLst/>
                      </a:endParaRPr>
                    </a:p>
                  </a:txBody>
                  <a:tcPr anchor="ctr"/>
                </a:tc>
                <a:tc>
                  <a:txBody>
                    <a:bodyPr/>
                    <a:lstStyle/>
                    <a:p>
                      <a:pPr algn="ctr"/>
                      <a:r>
                        <a:rPr lang="fr-BE" sz="2400" b="1" dirty="0">
                          <a:solidFill>
                            <a:srgbClr val="323130"/>
                          </a:solidFill>
                          <a:effectLst/>
                        </a:rPr>
                        <a:t>Massique </a:t>
                      </a:r>
                    </a:p>
                    <a:p>
                      <a:pPr algn="ctr"/>
                      <a:r>
                        <a:rPr lang="fr-BE" sz="2400" b="1" dirty="0">
                          <a:solidFill>
                            <a:srgbClr val="323130"/>
                          </a:solidFill>
                          <a:effectLst/>
                        </a:rPr>
                        <a:t>(kg MS)</a:t>
                      </a:r>
                      <a:endParaRPr lang="fr-BE" sz="2400" b="1" dirty="0">
                        <a:effectLst/>
                      </a:endParaRPr>
                    </a:p>
                  </a:txBody>
                  <a:tcPr anchor="ctr"/>
                </a:tc>
                <a:tc>
                  <a:txBody>
                    <a:bodyPr/>
                    <a:lstStyle/>
                    <a:p>
                      <a:pPr algn="ctr"/>
                      <a:r>
                        <a:rPr lang="fr-BE" sz="2400" b="1" dirty="0">
                          <a:solidFill>
                            <a:srgbClr val="323130"/>
                          </a:solidFill>
                          <a:effectLst/>
                        </a:rPr>
                        <a:t>Energétique (VEM)</a:t>
                      </a:r>
                      <a:endParaRPr lang="fr-BE" sz="2400" b="1" dirty="0">
                        <a:effectLst/>
                      </a:endParaRPr>
                    </a:p>
                  </a:txBody>
                  <a:tcPr anchor="ctr"/>
                </a:tc>
                <a:tc>
                  <a:txBody>
                    <a:bodyPr/>
                    <a:lstStyle/>
                    <a:p>
                      <a:pPr algn="ctr"/>
                      <a:r>
                        <a:rPr lang="fr-FR" sz="2400" b="1" dirty="0">
                          <a:solidFill>
                            <a:srgbClr val="323130"/>
                          </a:solidFill>
                          <a:effectLst/>
                        </a:rPr>
                        <a:t>P</a:t>
                      </a:r>
                      <a:r>
                        <a:rPr lang="fr-BE" sz="2400" b="1" dirty="0">
                          <a:solidFill>
                            <a:srgbClr val="323130"/>
                          </a:solidFill>
                          <a:effectLst/>
                        </a:rPr>
                        <a:t>rotéique (DVE)</a:t>
                      </a:r>
                      <a:endParaRPr lang="fr-BE" sz="2400" b="1" dirty="0">
                        <a:effectLst/>
                      </a:endParaRPr>
                    </a:p>
                  </a:txBody>
                  <a:tcPr anchor="ctr"/>
                </a:tc>
                <a:extLst>
                  <a:ext uri="{0D108BD9-81ED-4DB2-BD59-A6C34878D82A}">
                    <a16:rowId xmlns:a16="http://schemas.microsoft.com/office/drawing/2014/main" val="480489135"/>
                  </a:ext>
                </a:extLst>
              </a:tr>
              <a:tr h="780171">
                <a:tc>
                  <a:txBody>
                    <a:bodyPr/>
                    <a:lstStyle/>
                    <a:p>
                      <a:r>
                        <a:rPr lang="fr-BE" sz="2400" b="1">
                          <a:solidFill>
                            <a:srgbClr val="323130"/>
                          </a:solidFill>
                          <a:effectLst/>
                        </a:rPr>
                        <a:t>25%-35%</a:t>
                      </a:r>
                      <a:endParaRPr lang="fr-BE" sz="2400" b="1">
                        <a:effectLst/>
                      </a:endParaRPr>
                    </a:p>
                  </a:txBody>
                  <a:tcPr anchor="ctr"/>
                </a:tc>
                <a:tc>
                  <a:txBody>
                    <a:bodyPr/>
                    <a:lstStyle/>
                    <a:p>
                      <a:r>
                        <a:rPr lang="fr-BE" sz="2400">
                          <a:solidFill>
                            <a:srgbClr val="323130"/>
                          </a:solidFill>
                          <a:effectLst/>
                        </a:rPr>
                        <a:t>11%</a:t>
                      </a:r>
                      <a:endParaRPr lang="fr-BE" sz="2400">
                        <a:effectLst/>
                      </a:endParaRPr>
                    </a:p>
                  </a:txBody>
                  <a:tcPr anchor="ctr"/>
                </a:tc>
                <a:tc>
                  <a:txBody>
                    <a:bodyPr/>
                    <a:lstStyle/>
                    <a:p>
                      <a:r>
                        <a:rPr lang="fr-BE" sz="2400" dirty="0">
                          <a:solidFill>
                            <a:srgbClr val="323130"/>
                          </a:solidFill>
                          <a:effectLst/>
                        </a:rPr>
                        <a:t>20%</a:t>
                      </a:r>
                      <a:endParaRPr lang="fr-BE" sz="2400" dirty="0">
                        <a:effectLst/>
                      </a:endParaRPr>
                    </a:p>
                  </a:txBody>
                  <a:tcPr anchor="ctr"/>
                </a:tc>
                <a:tc>
                  <a:txBody>
                    <a:bodyPr/>
                    <a:lstStyle/>
                    <a:p>
                      <a:r>
                        <a:rPr lang="fr-FR" sz="2400" dirty="0">
                          <a:effectLst/>
                        </a:rPr>
                        <a:t>41%</a:t>
                      </a:r>
                      <a:endParaRPr lang="fr-BE" sz="2400" dirty="0">
                        <a:effectLst/>
                      </a:endParaRPr>
                    </a:p>
                  </a:txBody>
                  <a:tcPr anchor="ctr"/>
                </a:tc>
                <a:extLst>
                  <a:ext uri="{0D108BD9-81ED-4DB2-BD59-A6C34878D82A}">
                    <a16:rowId xmlns:a16="http://schemas.microsoft.com/office/drawing/2014/main" val="1136889970"/>
                  </a:ext>
                </a:extLst>
              </a:tr>
              <a:tr h="445813">
                <a:tc>
                  <a:txBody>
                    <a:bodyPr/>
                    <a:lstStyle/>
                    <a:p>
                      <a:r>
                        <a:rPr lang="fr-BE" sz="2400" b="1">
                          <a:solidFill>
                            <a:srgbClr val="323130"/>
                          </a:solidFill>
                          <a:effectLst/>
                        </a:rPr>
                        <a:t>35-45%</a:t>
                      </a:r>
                      <a:endParaRPr lang="fr-BE" sz="2400" b="1">
                        <a:effectLst/>
                      </a:endParaRPr>
                    </a:p>
                  </a:txBody>
                  <a:tcPr anchor="ctr"/>
                </a:tc>
                <a:tc>
                  <a:txBody>
                    <a:bodyPr/>
                    <a:lstStyle/>
                    <a:p>
                      <a:r>
                        <a:rPr lang="fr-BE" sz="2400">
                          <a:solidFill>
                            <a:srgbClr val="323130"/>
                          </a:solidFill>
                          <a:effectLst/>
                        </a:rPr>
                        <a:t>6%</a:t>
                      </a:r>
                      <a:endParaRPr lang="fr-BE" sz="2400">
                        <a:effectLst/>
                      </a:endParaRPr>
                    </a:p>
                  </a:txBody>
                  <a:tcPr anchor="ctr"/>
                </a:tc>
                <a:tc>
                  <a:txBody>
                    <a:bodyPr/>
                    <a:lstStyle/>
                    <a:p>
                      <a:r>
                        <a:rPr lang="fr-BE" sz="2400" dirty="0">
                          <a:solidFill>
                            <a:srgbClr val="323130"/>
                          </a:solidFill>
                          <a:effectLst/>
                        </a:rPr>
                        <a:t>14%</a:t>
                      </a:r>
                      <a:endParaRPr lang="fr-BE" sz="2400" dirty="0">
                        <a:effectLst/>
                      </a:endParaRPr>
                    </a:p>
                  </a:txBody>
                  <a:tcPr anchor="ctr"/>
                </a:tc>
                <a:tc>
                  <a:txBody>
                    <a:bodyPr/>
                    <a:lstStyle/>
                    <a:p>
                      <a:r>
                        <a:rPr lang="fr-FR" sz="2400" dirty="0">
                          <a:effectLst/>
                        </a:rPr>
                        <a:t>31%</a:t>
                      </a:r>
                      <a:endParaRPr lang="fr-BE" sz="2400" dirty="0">
                        <a:effectLst/>
                      </a:endParaRPr>
                    </a:p>
                  </a:txBody>
                  <a:tcPr anchor="ctr"/>
                </a:tc>
                <a:extLst>
                  <a:ext uri="{0D108BD9-81ED-4DB2-BD59-A6C34878D82A}">
                    <a16:rowId xmlns:a16="http://schemas.microsoft.com/office/drawing/2014/main" val="2963164288"/>
                  </a:ext>
                </a:extLst>
              </a:tr>
              <a:tr h="780171">
                <a:tc>
                  <a:txBody>
                    <a:bodyPr/>
                    <a:lstStyle/>
                    <a:p>
                      <a:r>
                        <a:rPr lang="fr-BE" sz="2400" b="1">
                          <a:solidFill>
                            <a:srgbClr val="323130"/>
                          </a:solidFill>
                          <a:effectLst/>
                        </a:rPr>
                        <a:t>45%-55%</a:t>
                      </a:r>
                      <a:endParaRPr lang="fr-BE" sz="2400" b="1">
                        <a:effectLst/>
                      </a:endParaRPr>
                    </a:p>
                  </a:txBody>
                  <a:tcPr anchor="ctr"/>
                </a:tc>
                <a:tc>
                  <a:txBody>
                    <a:bodyPr/>
                    <a:lstStyle/>
                    <a:p>
                      <a:r>
                        <a:rPr lang="fr-BE" sz="2400">
                          <a:solidFill>
                            <a:srgbClr val="323130"/>
                          </a:solidFill>
                          <a:effectLst/>
                        </a:rPr>
                        <a:t>12%</a:t>
                      </a:r>
                      <a:endParaRPr lang="fr-BE" sz="2400">
                        <a:effectLst/>
                      </a:endParaRPr>
                    </a:p>
                  </a:txBody>
                  <a:tcPr anchor="ctr"/>
                </a:tc>
                <a:tc>
                  <a:txBody>
                    <a:bodyPr/>
                    <a:lstStyle/>
                    <a:p>
                      <a:r>
                        <a:rPr lang="fr-BE" sz="2400" dirty="0">
                          <a:solidFill>
                            <a:srgbClr val="323130"/>
                          </a:solidFill>
                          <a:effectLst/>
                        </a:rPr>
                        <a:t>20%</a:t>
                      </a:r>
                      <a:endParaRPr lang="fr-BE" sz="2400" dirty="0">
                        <a:effectLst/>
                      </a:endParaRPr>
                    </a:p>
                  </a:txBody>
                  <a:tcPr anchor="ctr"/>
                </a:tc>
                <a:tc>
                  <a:txBody>
                    <a:bodyPr/>
                    <a:lstStyle/>
                    <a:p>
                      <a:r>
                        <a:rPr lang="fr-FR" sz="2400" dirty="0">
                          <a:effectLst/>
                        </a:rPr>
                        <a:t>30%</a:t>
                      </a:r>
                      <a:endParaRPr lang="fr-BE" sz="2400" dirty="0">
                        <a:effectLst/>
                      </a:endParaRPr>
                    </a:p>
                  </a:txBody>
                  <a:tcPr anchor="ctr"/>
                </a:tc>
                <a:extLst>
                  <a:ext uri="{0D108BD9-81ED-4DB2-BD59-A6C34878D82A}">
                    <a16:rowId xmlns:a16="http://schemas.microsoft.com/office/drawing/2014/main" val="2635622725"/>
                  </a:ext>
                </a:extLst>
              </a:tr>
              <a:tr h="780171">
                <a:tc>
                  <a:txBody>
                    <a:bodyPr/>
                    <a:lstStyle/>
                    <a:p>
                      <a:r>
                        <a:rPr lang="fr-BE" sz="2400" b="1" dirty="0">
                          <a:solidFill>
                            <a:srgbClr val="323130"/>
                          </a:solidFill>
                          <a:effectLst/>
                        </a:rPr>
                        <a:t>55%-65%</a:t>
                      </a:r>
                      <a:endParaRPr lang="fr-BE" sz="2400" b="1" dirty="0">
                        <a:effectLst/>
                      </a:endParaRPr>
                    </a:p>
                  </a:txBody>
                  <a:tcPr anchor="ctr"/>
                </a:tc>
                <a:tc>
                  <a:txBody>
                    <a:bodyPr/>
                    <a:lstStyle/>
                    <a:p>
                      <a:r>
                        <a:rPr lang="fr-BE" sz="2400" dirty="0">
                          <a:solidFill>
                            <a:srgbClr val="323130"/>
                          </a:solidFill>
                          <a:effectLst/>
                        </a:rPr>
                        <a:t>15%</a:t>
                      </a:r>
                      <a:endParaRPr lang="fr-BE" sz="2400" dirty="0">
                        <a:effectLst/>
                      </a:endParaRPr>
                    </a:p>
                  </a:txBody>
                  <a:tcPr anchor="ctr"/>
                </a:tc>
                <a:tc>
                  <a:txBody>
                    <a:bodyPr/>
                    <a:lstStyle/>
                    <a:p>
                      <a:r>
                        <a:rPr lang="fr-BE" sz="2400" dirty="0">
                          <a:solidFill>
                            <a:srgbClr val="323130"/>
                          </a:solidFill>
                          <a:effectLst/>
                        </a:rPr>
                        <a:t>21%</a:t>
                      </a:r>
                      <a:endParaRPr lang="fr-BE" sz="2400" dirty="0">
                        <a:effectLst/>
                      </a:endParaRPr>
                    </a:p>
                  </a:txBody>
                  <a:tcPr anchor="ctr"/>
                </a:tc>
                <a:tc>
                  <a:txBody>
                    <a:bodyPr/>
                    <a:lstStyle/>
                    <a:p>
                      <a:r>
                        <a:rPr lang="fr-FR" sz="2400" dirty="0">
                          <a:effectLst/>
                        </a:rPr>
                        <a:t>24%</a:t>
                      </a:r>
                      <a:endParaRPr lang="fr-BE" sz="2400" dirty="0">
                        <a:effectLst/>
                      </a:endParaRPr>
                    </a:p>
                  </a:txBody>
                  <a:tcPr anchor="ctr"/>
                </a:tc>
                <a:extLst>
                  <a:ext uri="{0D108BD9-81ED-4DB2-BD59-A6C34878D82A}">
                    <a16:rowId xmlns:a16="http://schemas.microsoft.com/office/drawing/2014/main" val="3508536682"/>
                  </a:ext>
                </a:extLst>
              </a:tr>
              <a:tr h="780171">
                <a:tc>
                  <a:txBody>
                    <a:bodyPr/>
                    <a:lstStyle/>
                    <a:p>
                      <a:r>
                        <a:rPr lang="fr-FR" sz="2400" b="1" dirty="0">
                          <a:effectLst/>
                        </a:rPr>
                        <a:t>MOYENNE</a:t>
                      </a:r>
                      <a:endParaRPr lang="fr-BE" sz="2400" b="1" dirty="0">
                        <a:effectLst/>
                      </a:endParaRPr>
                    </a:p>
                  </a:txBody>
                  <a:tcPr anchor="ctr"/>
                </a:tc>
                <a:tc>
                  <a:txBody>
                    <a:bodyPr/>
                    <a:lstStyle/>
                    <a:p>
                      <a:r>
                        <a:rPr lang="fr-FR" sz="2400" b="1" dirty="0">
                          <a:effectLst/>
                        </a:rPr>
                        <a:t>11%</a:t>
                      </a:r>
                      <a:endParaRPr lang="fr-BE" sz="2400" b="1" dirty="0">
                        <a:effectLst/>
                      </a:endParaRPr>
                    </a:p>
                  </a:txBody>
                  <a:tcPr anchor="ctr"/>
                </a:tc>
                <a:tc>
                  <a:txBody>
                    <a:bodyPr/>
                    <a:lstStyle/>
                    <a:p>
                      <a:r>
                        <a:rPr lang="fr-FR" sz="2400" b="1" dirty="0">
                          <a:effectLst/>
                        </a:rPr>
                        <a:t>19%</a:t>
                      </a:r>
                      <a:endParaRPr lang="fr-BE" sz="2400" b="1" dirty="0">
                        <a:effectLst/>
                      </a:endParaRPr>
                    </a:p>
                  </a:txBody>
                  <a:tcPr anchor="ctr"/>
                </a:tc>
                <a:tc>
                  <a:txBody>
                    <a:bodyPr/>
                    <a:lstStyle/>
                    <a:p>
                      <a:r>
                        <a:rPr lang="fr-FR" sz="2400" b="1" dirty="0">
                          <a:effectLst/>
                        </a:rPr>
                        <a:t>32%</a:t>
                      </a:r>
                      <a:endParaRPr lang="fr-BE" sz="2400" b="1" dirty="0">
                        <a:effectLst/>
                      </a:endParaRPr>
                    </a:p>
                  </a:txBody>
                  <a:tcPr anchor="ctr"/>
                </a:tc>
                <a:extLst>
                  <a:ext uri="{0D108BD9-81ED-4DB2-BD59-A6C34878D82A}">
                    <a16:rowId xmlns:a16="http://schemas.microsoft.com/office/drawing/2014/main" val="3004346395"/>
                  </a:ext>
                </a:extLst>
              </a:tr>
            </a:tbl>
          </a:graphicData>
        </a:graphic>
      </p:graphicFrame>
      <p:sp>
        <p:nvSpPr>
          <p:cNvPr id="4" name="Rectangle 1">
            <a:extLst>
              <a:ext uri="{FF2B5EF4-FFF2-40B4-BE49-F238E27FC236}">
                <a16:creationId xmlns:a16="http://schemas.microsoft.com/office/drawing/2014/main" id="{CD7910EC-52B1-C596-4F90-FFFF90FF5AAA}"/>
              </a:ext>
            </a:extLst>
          </p:cNvPr>
          <p:cNvSpPr>
            <a:spLocks noChangeArrowheads="1"/>
          </p:cNvSpPr>
          <p:nvPr/>
        </p:nvSpPr>
        <p:spPr bwMode="auto">
          <a:xfrm>
            <a:off x="1577975" y="157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51BEDC7B-01D3-6C2E-B454-91801E928839}"/>
              </a:ext>
            </a:extLst>
          </p:cNvPr>
          <p:cNvSpPr txBox="1"/>
          <p:nvPr/>
        </p:nvSpPr>
        <p:spPr>
          <a:xfrm>
            <a:off x="5796136" y="6093296"/>
            <a:ext cx="3528392" cy="369332"/>
          </a:xfrm>
          <a:prstGeom prst="rect">
            <a:avLst/>
          </a:prstGeom>
          <a:noFill/>
        </p:spPr>
        <p:txBody>
          <a:bodyPr wrap="square" rtlCol="0">
            <a:spAutoFit/>
          </a:bodyPr>
          <a:lstStyle/>
          <a:p>
            <a:r>
              <a:rPr lang="fr-FR" dirty="0"/>
              <a:t>Sources: Delforge L., FM, 2025</a:t>
            </a:r>
            <a:endParaRPr lang="fr-BE" dirty="0"/>
          </a:p>
        </p:txBody>
      </p:sp>
    </p:spTree>
    <p:extLst>
      <p:ext uri="{BB962C8B-B14F-4D97-AF65-F5344CB8AC3E}">
        <p14:creationId xmlns:p14="http://schemas.microsoft.com/office/powerpoint/2010/main" val="97643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6400-64D8-D37F-32A6-0B53916EF9A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E0249BD-D450-19F9-2CC5-BF096D193622}"/>
              </a:ext>
            </a:extLst>
          </p:cNvPr>
          <p:cNvSpPr>
            <a:spLocks noGrp="1"/>
          </p:cNvSpPr>
          <p:nvPr>
            <p:ph type="sldNum" sz="quarter" idx="12"/>
          </p:nvPr>
        </p:nvSpPr>
        <p:spPr/>
        <p:txBody>
          <a:bodyPr/>
          <a:lstStyle/>
          <a:p>
            <a:fld id="{CE9BB57C-F1A4-4F47-9B85-E5ED6A7EC4CE}" type="slidenum">
              <a:rPr lang="fr-BE" smtClean="0"/>
              <a:t>21</a:t>
            </a:fld>
            <a:endParaRPr lang="fr-BE"/>
          </a:p>
        </p:txBody>
      </p:sp>
      <p:graphicFrame>
        <p:nvGraphicFramePr>
          <p:cNvPr id="3" name="Tableau 2">
            <a:extLst>
              <a:ext uri="{FF2B5EF4-FFF2-40B4-BE49-F238E27FC236}">
                <a16:creationId xmlns:a16="http://schemas.microsoft.com/office/drawing/2014/main" id="{6E49C63B-313F-556D-E5F7-A037E8A4B6DB}"/>
              </a:ext>
            </a:extLst>
          </p:cNvPr>
          <p:cNvGraphicFramePr>
            <a:graphicFrameLocks noGrp="1"/>
          </p:cNvGraphicFramePr>
          <p:nvPr>
            <p:extLst>
              <p:ext uri="{D42A27DB-BD31-4B8C-83A1-F6EECF244321}">
                <p14:modId xmlns:p14="http://schemas.microsoft.com/office/powerpoint/2010/main" val="985719711"/>
              </p:ext>
            </p:extLst>
          </p:nvPr>
        </p:nvGraphicFramePr>
        <p:xfrm>
          <a:off x="2953144" y="3140968"/>
          <a:ext cx="6190856" cy="2208634"/>
        </p:xfrm>
        <a:graphic>
          <a:graphicData uri="http://schemas.openxmlformats.org/drawingml/2006/table">
            <a:tbl>
              <a:tblPr>
                <a:tableStyleId>{EB9631B5-78F2-41C9-869B-9F39066F8104}</a:tableStyleId>
              </a:tblPr>
              <a:tblGrid>
                <a:gridCol w="1186808">
                  <a:extLst>
                    <a:ext uri="{9D8B030D-6E8A-4147-A177-3AD203B41FA5}">
                      <a16:colId xmlns:a16="http://schemas.microsoft.com/office/drawing/2014/main" val="1007237947"/>
                    </a:ext>
                  </a:extLst>
                </a:gridCol>
                <a:gridCol w="1251012">
                  <a:extLst>
                    <a:ext uri="{9D8B030D-6E8A-4147-A177-3AD203B41FA5}">
                      <a16:colId xmlns:a16="http://schemas.microsoft.com/office/drawing/2014/main" val="4053361470"/>
                    </a:ext>
                  </a:extLst>
                </a:gridCol>
                <a:gridCol w="1251012">
                  <a:extLst>
                    <a:ext uri="{9D8B030D-6E8A-4147-A177-3AD203B41FA5}">
                      <a16:colId xmlns:a16="http://schemas.microsoft.com/office/drawing/2014/main" val="2580831302"/>
                    </a:ext>
                  </a:extLst>
                </a:gridCol>
                <a:gridCol w="1251012">
                  <a:extLst>
                    <a:ext uri="{9D8B030D-6E8A-4147-A177-3AD203B41FA5}">
                      <a16:colId xmlns:a16="http://schemas.microsoft.com/office/drawing/2014/main" val="3234980723"/>
                    </a:ext>
                  </a:extLst>
                </a:gridCol>
                <a:gridCol w="1251012">
                  <a:extLst>
                    <a:ext uri="{9D8B030D-6E8A-4147-A177-3AD203B41FA5}">
                      <a16:colId xmlns:a16="http://schemas.microsoft.com/office/drawing/2014/main" val="177869823"/>
                    </a:ext>
                  </a:extLst>
                </a:gridCol>
              </a:tblGrid>
              <a:tr h="1235340">
                <a:tc>
                  <a:txBody>
                    <a:bodyPr/>
                    <a:lstStyle/>
                    <a:p>
                      <a:pPr algn="ctr" fontAlgn="b"/>
                      <a:endParaRPr lang="fr-BE" sz="2000" b="0" i="0" u="none" strike="noStrike" dirty="0">
                        <a:solidFill>
                          <a:schemeClr val="tx1"/>
                        </a:solidFill>
                        <a:effectLst/>
                        <a:latin typeface="+mj-lt"/>
                      </a:endParaRPr>
                    </a:p>
                  </a:txBody>
                  <a:tcPr marL="5715" marR="5715" marT="5715" marB="0" anchor="ctr"/>
                </a:tc>
                <a:tc>
                  <a:txBody>
                    <a:bodyPr/>
                    <a:lstStyle/>
                    <a:p>
                      <a:pPr algn="ctr" fontAlgn="b"/>
                      <a:r>
                        <a:rPr lang="fr-BE" sz="2000" b="0" u="none" strike="noStrike" dirty="0">
                          <a:solidFill>
                            <a:schemeClr val="tx1"/>
                          </a:solidFill>
                          <a:effectLst/>
                          <a:latin typeface="+mj-lt"/>
                        </a:rPr>
                        <a:t>MS moyenne (%)</a:t>
                      </a:r>
                      <a:endParaRPr lang="fr-BE" sz="2000" b="0" i="0" u="none" strike="noStrike" dirty="0">
                        <a:solidFill>
                          <a:schemeClr val="tx1"/>
                        </a:solidFill>
                        <a:effectLst/>
                        <a:latin typeface="+mj-lt"/>
                      </a:endParaRPr>
                    </a:p>
                  </a:txBody>
                  <a:tcPr marL="5715" marR="5715" marT="5715" marB="0" anchor="ctr"/>
                </a:tc>
                <a:tc>
                  <a:txBody>
                    <a:bodyPr/>
                    <a:lstStyle/>
                    <a:p>
                      <a:pPr algn="ctr" fontAlgn="b"/>
                      <a:r>
                        <a:rPr lang="fr-BE" sz="2000" b="0" u="none" strike="noStrike" dirty="0">
                          <a:solidFill>
                            <a:schemeClr val="tx1"/>
                          </a:solidFill>
                          <a:effectLst/>
                          <a:latin typeface="+mj-lt"/>
                        </a:rPr>
                        <a:t>Pertes </a:t>
                      </a:r>
                      <a:r>
                        <a:rPr lang="fr-BE" sz="2000" b="0" u="none" strike="noStrike" dirty="0" err="1">
                          <a:solidFill>
                            <a:schemeClr val="tx1"/>
                          </a:solidFill>
                          <a:effectLst/>
                          <a:latin typeface="+mj-lt"/>
                        </a:rPr>
                        <a:t>Moy</a:t>
                      </a:r>
                      <a:r>
                        <a:rPr lang="fr-BE" sz="2000" b="0" u="none" strike="noStrike" dirty="0">
                          <a:solidFill>
                            <a:schemeClr val="tx1"/>
                          </a:solidFill>
                          <a:effectLst/>
                          <a:latin typeface="+mj-lt"/>
                        </a:rPr>
                        <a:t>.  kg/MS</a:t>
                      </a:r>
                      <a:endParaRPr lang="fr-BE" sz="2000" b="0" i="0" u="none" strike="noStrike" dirty="0">
                        <a:solidFill>
                          <a:schemeClr val="tx1"/>
                        </a:solidFill>
                        <a:effectLst/>
                        <a:latin typeface="+mj-lt"/>
                      </a:endParaRPr>
                    </a:p>
                  </a:txBody>
                  <a:tcPr marL="5715" marR="5715" marT="5715" marB="0" anchor="ctr"/>
                </a:tc>
                <a:tc>
                  <a:txBody>
                    <a:bodyPr/>
                    <a:lstStyle/>
                    <a:p>
                      <a:pPr algn="ctr" fontAlgn="b"/>
                      <a:r>
                        <a:rPr lang="fr-BE" sz="2000" b="0" u="none" strike="noStrike" dirty="0">
                          <a:solidFill>
                            <a:schemeClr val="tx1"/>
                          </a:solidFill>
                          <a:effectLst/>
                          <a:latin typeface="+mj-lt"/>
                        </a:rPr>
                        <a:t>Pertes </a:t>
                      </a:r>
                      <a:r>
                        <a:rPr lang="fr-BE" sz="2000" b="0" u="none" strike="noStrike" dirty="0" err="1">
                          <a:solidFill>
                            <a:schemeClr val="tx1"/>
                          </a:solidFill>
                          <a:effectLst/>
                          <a:latin typeface="+mj-lt"/>
                        </a:rPr>
                        <a:t>Moy</a:t>
                      </a:r>
                      <a:r>
                        <a:rPr lang="fr-BE" sz="2000" b="0" u="none" strike="noStrike" dirty="0">
                          <a:solidFill>
                            <a:schemeClr val="tx1"/>
                          </a:solidFill>
                          <a:effectLst/>
                          <a:latin typeface="+mj-lt"/>
                        </a:rPr>
                        <a:t>. en sucres</a:t>
                      </a:r>
                      <a:endParaRPr lang="fr-BE" sz="2000" b="0" i="0" u="none" strike="noStrike" dirty="0">
                        <a:solidFill>
                          <a:schemeClr val="tx1"/>
                        </a:solidFill>
                        <a:effectLst/>
                        <a:latin typeface="+mj-lt"/>
                      </a:endParaRPr>
                    </a:p>
                  </a:txBody>
                  <a:tcPr marL="5715" marR="5715" marT="5715" marB="0" anchor="ctr"/>
                </a:tc>
                <a:tc>
                  <a:txBody>
                    <a:bodyPr/>
                    <a:lstStyle/>
                    <a:p>
                      <a:pPr algn="ctr" fontAlgn="b"/>
                      <a:r>
                        <a:rPr lang="fr-BE" sz="2000" b="0" u="none" strike="noStrike" dirty="0">
                          <a:solidFill>
                            <a:schemeClr val="tx1"/>
                          </a:solidFill>
                          <a:effectLst/>
                          <a:latin typeface="+mj-lt"/>
                        </a:rPr>
                        <a:t>Pertes </a:t>
                      </a:r>
                      <a:r>
                        <a:rPr lang="fr-BE" sz="2000" b="0" u="none" strike="noStrike" dirty="0" err="1">
                          <a:solidFill>
                            <a:schemeClr val="tx1"/>
                          </a:solidFill>
                          <a:effectLst/>
                          <a:latin typeface="+mj-lt"/>
                        </a:rPr>
                        <a:t>Moy</a:t>
                      </a:r>
                      <a:r>
                        <a:rPr lang="fr-BE" sz="2000" b="0" u="none" strike="noStrike" dirty="0">
                          <a:solidFill>
                            <a:schemeClr val="tx1"/>
                          </a:solidFill>
                          <a:effectLst/>
                          <a:latin typeface="+mj-lt"/>
                        </a:rPr>
                        <a:t>. VEM/kg MS</a:t>
                      </a:r>
                      <a:endParaRPr lang="fr-BE" sz="2000" b="0" i="0" u="none" strike="noStrike" dirty="0">
                        <a:solidFill>
                          <a:schemeClr val="tx1"/>
                        </a:solidFill>
                        <a:effectLst/>
                        <a:latin typeface="+mj-lt"/>
                      </a:endParaRPr>
                    </a:p>
                  </a:txBody>
                  <a:tcPr marL="5715" marR="5715" marT="5715" marB="0" anchor="ctr"/>
                </a:tc>
                <a:extLst>
                  <a:ext uri="{0D108BD9-81ED-4DB2-BD59-A6C34878D82A}">
                    <a16:rowId xmlns:a16="http://schemas.microsoft.com/office/drawing/2014/main" val="2069295107"/>
                  </a:ext>
                </a:extLst>
              </a:tr>
              <a:tr h="486647">
                <a:tc>
                  <a:txBody>
                    <a:bodyPr/>
                    <a:lstStyle/>
                    <a:p>
                      <a:pPr algn="ctr" fontAlgn="b"/>
                      <a:r>
                        <a:rPr lang="fr-BE" sz="2000" b="0" u="none" strike="noStrike" dirty="0">
                          <a:solidFill>
                            <a:schemeClr val="tx1"/>
                          </a:solidFill>
                          <a:effectLst/>
                        </a:rPr>
                        <a:t>- de 2h</a:t>
                      </a:r>
                      <a:endParaRPr lang="fr-BE" sz="2000" b="0" i="0" u="none" strike="noStrike" dirty="0">
                        <a:solidFill>
                          <a:schemeClr val="tx1"/>
                        </a:solidFill>
                        <a:effectLst/>
                        <a:latin typeface="Calibri" panose="020F0502020204030204" pitchFamily="34" charset="0"/>
                      </a:endParaRPr>
                    </a:p>
                  </a:txBody>
                  <a:tcPr marL="5715" marR="5715" marT="5715" marB="0" anchor="ctr"/>
                </a:tc>
                <a:tc>
                  <a:txBody>
                    <a:bodyPr/>
                    <a:lstStyle/>
                    <a:p>
                      <a:pPr algn="ctr" fontAlgn="b"/>
                      <a:r>
                        <a:rPr lang="fr-BE" sz="2000" b="0" u="none" strike="noStrike" dirty="0">
                          <a:solidFill>
                            <a:schemeClr val="tx1"/>
                          </a:solidFill>
                          <a:effectLst/>
                        </a:rPr>
                        <a:t>70%</a:t>
                      </a:r>
                      <a:endParaRPr lang="fr-BE" sz="2000" b="0" i="0" u="none" strike="noStrike" dirty="0">
                        <a:solidFill>
                          <a:schemeClr val="tx1"/>
                        </a:solidFill>
                        <a:effectLst/>
                        <a:latin typeface="Calibri" panose="020F0502020204030204" pitchFamily="34" charset="0"/>
                      </a:endParaRPr>
                    </a:p>
                  </a:txBody>
                  <a:tcPr marL="5715" marR="5715" marT="5715" marB="0" anchor="ctr"/>
                </a:tc>
                <a:tc>
                  <a:txBody>
                    <a:bodyPr/>
                    <a:lstStyle/>
                    <a:p>
                      <a:pPr algn="ctr" fontAlgn="b"/>
                      <a:r>
                        <a:rPr lang="fr-BE" sz="2000" b="0" u="none" strike="noStrike" dirty="0">
                          <a:solidFill>
                            <a:schemeClr val="tx1"/>
                          </a:solidFill>
                          <a:effectLst/>
                        </a:rPr>
                        <a:t>2%</a:t>
                      </a:r>
                      <a:endParaRPr lang="fr-BE" sz="2000" b="0" i="0" u="none" strike="noStrike" dirty="0">
                        <a:solidFill>
                          <a:schemeClr val="tx1"/>
                        </a:solidFill>
                        <a:effectLst/>
                        <a:latin typeface="Calibri" panose="020F0502020204030204" pitchFamily="34" charset="0"/>
                      </a:endParaRPr>
                    </a:p>
                  </a:txBody>
                  <a:tcPr marL="5715" marR="5715" marT="5715" marB="0" anchor="ctr"/>
                </a:tc>
                <a:tc>
                  <a:txBody>
                    <a:bodyPr/>
                    <a:lstStyle/>
                    <a:p>
                      <a:pPr algn="ctr" fontAlgn="b"/>
                      <a:r>
                        <a:rPr lang="fr-BE" sz="2000" b="0" u="none" strike="noStrike" dirty="0">
                          <a:solidFill>
                            <a:schemeClr val="tx1"/>
                          </a:solidFill>
                          <a:effectLst/>
                        </a:rPr>
                        <a:t>8%</a:t>
                      </a:r>
                      <a:endParaRPr lang="fr-BE" sz="2000" b="0" i="0" u="none" strike="noStrike" dirty="0">
                        <a:solidFill>
                          <a:schemeClr val="tx1"/>
                        </a:solidFill>
                        <a:effectLst/>
                        <a:latin typeface="Calibri" panose="020F0502020204030204" pitchFamily="34" charset="0"/>
                      </a:endParaRPr>
                    </a:p>
                  </a:txBody>
                  <a:tcPr marL="5715" marR="5715" marT="5715" marB="0" anchor="ctr"/>
                </a:tc>
                <a:tc>
                  <a:txBody>
                    <a:bodyPr/>
                    <a:lstStyle/>
                    <a:p>
                      <a:pPr algn="ctr" fontAlgn="b"/>
                      <a:r>
                        <a:rPr lang="fr-BE" sz="2000" b="0" u="none" strike="noStrike" dirty="0">
                          <a:solidFill>
                            <a:schemeClr val="tx1"/>
                          </a:solidFill>
                          <a:effectLst/>
                        </a:rPr>
                        <a:t>3%</a:t>
                      </a:r>
                      <a:endParaRPr lang="fr-BE" sz="2000" b="0" i="0" u="none" strike="noStrike" dirty="0">
                        <a:solidFill>
                          <a:schemeClr val="tx1"/>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48909817"/>
                  </a:ext>
                </a:extLst>
              </a:tr>
              <a:tr h="486647">
                <a:tc>
                  <a:txBody>
                    <a:bodyPr/>
                    <a:lstStyle/>
                    <a:p>
                      <a:pPr algn="ctr" fontAlgn="b"/>
                      <a:r>
                        <a:rPr lang="fr-BE" sz="2000" b="0" u="none" strike="noStrike" dirty="0">
                          <a:solidFill>
                            <a:schemeClr val="tx1"/>
                          </a:solidFill>
                          <a:effectLst/>
                        </a:rPr>
                        <a:t>+ de 8h</a:t>
                      </a:r>
                      <a:endParaRPr lang="fr-BE" sz="2000" b="0" i="0" u="none" strike="noStrike" dirty="0">
                        <a:solidFill>
                          <a:schemeClr val="tx1"/>
                        </a:solidFill>
                        <a:effectLst/>
                        <a:latin typeface="Calibri" panose="020F0502020204030204" pitchFamily="34" charset="0"/>
                      </a:endParaRPr>
                    </a:p>
                  </a:txBody>
                  <a:tcPr marL="5715" marR="5715" marT="5715" marB="0" anchor="ctr"/>
                </a:tc>
                <a:tc>
                  <a:txBody>
                    <a:bodyPr/>
                    <a:lstStyle/>
                    <a:p>
                      <a:pPr algn="ctr" fontAlgn="b"/>
                      <a:r>
                        <a:rPr lang="fr-BE" sz="2000" b="0" u="none" strike="noStrike" dirty="0">
                          <a:solidFill>
                            <a:schemeClr val="tx1"/>
                          </a:solidFill>
                          <a:effectLst/>
                        </a:rPr>
                        <a:t>70%</a:t>
                      </a:r>
                      <a:endParaRPr lang="fr-BE" sz="2000" b="0" i="0" u="none" strike="noStrike" dirty="0">
                        <a:solidFill>
                          <a:schemeClr val="tx1"/>
                        </a:solidFill>
                        <a:effectLst/>
                        <a:latin typeface="Calibri" panose="020F0502020204030204" pitchFamily="34" charset="0"/>
                      </a:endParaRPr>
                    </a:p>
                  </a:txBody>
                  <a:tcPr marL="5715" marR="5715" marT="5715" marB="0" anchor="ctr"/>
                </a:tc>
                <a:tc>
                  <a:txBody>
                    <a:bodyPr/>
                    <a:lstStyle/>
                    <a:p>
                      <a:pPr algn="ctr" fontAlgn="b"/>
                      <a:r>
                        <a:rPr lang="fr-BE" sz="2000" b="0" u="none" strike="noStrike">
                          <a:solidFill>
                            <a:schemeClr val="tx1"/>
                          </a:solidFill>
                          <a:effectLst/>
                        </a:rPr>
                        <a:t>6%</a:t>
                      </a:r>
                      <a:endParaRPr lang="fr-BE" sz="2000" b="0" i="0" u="none" strike="noStrike">
                        <a:solidFill>
                          <a:schemeClr val="tx1"/>
                        </a:solidFill>
                        <a:effectLst/>
                        <a:latin typeface="Calibri" panose="020F0502020204030204" pitchFamily="34" charset="0"/>
                      </a:endParaRPr>
                    </a:p>
                  </a:txBody>
                  <a:tcPr marL="5715" marR="5715" marT="5715" marB="0" anchor="ctr"/>
                </a:tc>
                <a:tc>
                  <a:txBody>
                    <a:bodyPr/>
                    <a:lstStyle/>
                    <a:p>
                      <a:pPr algn="ctr" fontAlgn="b"/>
                      <a:r>
                        <a:rPr lang="fr-BE" sz="2000" b="0" u="none" strike="noStrike" dirty="0">
                          <a:solidFill>
                            <a:schemeClr val="tx1"/>
                          </a:solidFill>
                          <a:effectLst/>
                        </a:rPr>
                        <a:t>29%</a:t>
                      </a:r>
                      <a:endParaRPr lang="fr-BE" sz="2000" b="0" i="0" u="none" strike="noStrike" dirty="0">
                        <a:solidFill>
                          <a:schemeClr val="tx1"/>
                        </a:solidFill>
                        <a:effectLst/>
                        <a:latin typeface="Calibri" panose="020F0502020204030204" pitchFamily="34" charset="0"/>
                      </a:endParaRPr>
                    </a:p>
                  </a:txBody>
                  <a:tcPr marL="5715" marR="5715" marT="5715" marB="0" anchor="ctr"/>
                </a:tc>
                <a:tc>
                  <a:txBody>
                    <a:bodyPr/>
                    <a:lstStyle/>
                    <a:p>
                      <a:pPr algn="ctr" fontAlgn="b"/>
                      <a:r>
                        <a:rPr lang="fr-BE" sz="2000" b="0" u="none" strike="noStrike" dirty="0">
                          <a:solidFill>
                            <a:schemeClr val="tx1"/>
                          </a:solidFill>
                          <a:effectLst/>
                        </a:rPr>
                        <a:t>8%</a:t>
                      </a:r>
                      <a:endParaRPr lang="fr-BE" sz="2000" b="0" i="0" u="none" strike="noStrike" dirty="0">
                        <a:solidFill>
                          <a:schemeClr val="tx1"/>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052042653"/>
                  </a:ext>
                </a:extLst>
              </a:tr>
            </a:tbl>
          </a:graphicData>
        </a:graphic>
      </p:graphicFrame>
      <p:sp>
        <p:nvSpPr>
          <p:cNvPr id="5" name="ZoneTexte 4">
            <a:extLst>
              <a:ext uri="{FF2B5EF4-FFF2-40B4-BE49-F238E27FC236}">
                <a16:creationId xmlns:a16="http://schemas.microsoft.com/office/drawing/2014/main" id="{CE1D9986-2ABC-BFD3-62D1-E8891FD90B77}"/>
              </a:ext>
            </a:extLst>
          </p:cNvPr>
          <p:cNvSpPr txBox="1"/>
          <p:nvPr/>
        </p:nvSpPr>
        <p:spPr>
          <a:xfrm>
            <a:off x="84345" y="1580233"/>
            <a:ext cx="8338931" cy="369332"/>
          </a:xfrm>
          <a:prstGeom prst="rect">
            <a:avLst/>
          </a:prstGeom>
          <a:noFill/>
        </p:spPr>
        <p:txBody>
          <a:bodyPr wrap="square" rtlCol="0">
            <a:spAutoFit/>
          </a:bodyPr>
          <a:lstStyle/>
          <a:p>
            <a:r>
              <a:rPr lang="fr-BE" dirty="0">
                <a:solidFill>
                  <a:srgbClr val="C00000"/>
                </a:solidFill>
              </a:rPr>
              <a:t>Point clé pour la bonne conservation </a:t>
            </a:r>
            <a:r>
              <a:rPr lang="fr-BE" dirty="0">
                <a:solidFill>
                  <a:srgbClr val="C00000"/>
                </a:solidFill>
                <a:sym typeface="Wingdings" panose="05000000000000000000" pitchFamily="2" charset="2"/>
              </a:rPr>
              <a:t> </a:t>
            </a:r>
            <a:r>
              <a:rPr lang="fr-BE" strike="dblStrike" dirty="0">
                <a:solidFill>
                  <a:srgbClr val="C00000"/>
                </a:solidFill>
                <a:sym typeface="Wingdings" panose="05000000000000000000" pitchFamily="2" charset="2"/>
              </a:rPr>
              <a:t>Oxygène</a:t>
            </a:r>
            <a:r>
              <a:rPr lang="fr-BE" dirty="0">
                <a:solidFill>
                  <a:srgbClr val="C00000"/>
                </a:solidFill>
                <a:sym typeface="Wingdings" panose="05000000000000000000" pitchFamily="2" charset="2"/>
              </a:rPr>
              <a:t>  </a:t>
            </a:r>
            <a:r>
              <a:rPr lang="fr-BE" cap="small" dirty="0">
                <a:solidFill>
                  <a:srgbClr val="C00000"/>
                </a:solidFill>
                <a:sym typeface="Wingdings" panose="05000000000000000000" pitchFamily="2" charset="2"/>
              </a:rPr>
              <a:t>rapidement</a:t>
            </a:r>
            <a:endParaRPr lang="fr-BE" dirty="0">
              <a:solidFill>
                <a:srgbClr val="C00000"/>
              </a:solidFill>
            </a:endParaRPr>
          </a:p>
        </p:txBody>
      </p:sp>
      <p:pic>
        <p:nvPicPr>
          <p:cNvPr id="10" name="Espace réservé du contenu 8">
            <a:extLst>
              <a:ext uri="{FF2B5EF4-FFF2-40B4-BE49-F238E27FC236}">
                <a16:creationId xmlns:a16="http://schemas.microsoft.com/office/drawing/2014/main" id="{05A3A38C-60F1-0DD4-CB3D-997C5D52F1BC}"/>
              </a:ext>
            </a:extLst>
          </p:cNvPr>
          <p:cNvPicPr>
            <a:picLocks noChangeAspect="1"/>
          </p:cNvPicPr>
          <p:nvPr/>
        </p:nvPicPr>
        <p:blipFill>
          <a:blip r:embed="rId3" cstate="screen">
            <a:extLst>
              <a:ext uri="{28A0092B-C50C-407E-A947-70E740481C1C}">
                <a14:useLocalDpi xmlns:a14="http://schemas.microsoft.com/office/drawing/2010/main"/>
              </a:ext>
            </a:extLst>
          </a:blip>
          <a:srcRect r="23678"/>
          <a:stretch/>
        </p:blipFill>
        <p:spPr>
          <a:xfrm rot="5400000">
            <a:off x="665941" y="2272084"/>
            <a:ext cx="2036351" cy="2001097"/>
          </a:xfrm>
          <a:prstGeom prst="rect">
            <a:avLst/>
          </a:prstGeom>
        </p:spPr>
      </p:pic>
      <p:sp>
        <p:nvSpPr>
          <p:cNvPr id="11" name="ZoneTexte 10">
            <a:extLst>
              <a:ext uri="{FF2B5EF4-FFF2-40B4-BE49-F238E27FC236}">
                <a16:creationId xmlns:a16="http://schemas.microsoft.com/office/drawing/2014/main" id="{9A0D907A-68EF-FA4D-FA86-829BE9761418}"/>
              </a:ext>
            </a:extLst>
          </p:cNvPr>
          <p:cNvSpPr txBox="1"/>
          <p:nvPr/>
        </p:nvSpPr>
        <p:spPr>
          <a:xfrm>
            <a:off x="812457" y="4595700"/>
            <a:ext cx="1872208" cy="1361911"/>
          </a:xfrm>
          <a:prstGeom prst="rect">
            <a:avLst/>
          </a:prstGeom>
          <a:solidFill>
            <a:schemeClr val="accent3">
              <a:lumMod val="75000"/>
            </a:schemeClr>
          </a:solidFill>
        </p:spPr>
        <p:txBody>
          <a:bodyPr wrap="square" rtlCol="0">
            <a:spAutoFit/>
          </a:bodyPr>
          <a:lstStyle/>
          <a:p>
            <a:pPr algn="ctr"/>
            <a:r>
              <a:rPr lang="fr-BE" dirty="0">
                <a:solidFill>
                  <a:schemeClr val="bg1"/>
                </a:solidFill>
              </a:rPr>
              <a:t>Enrubannage 24h après pressage</a:t>
            </a:r>
            <a:endParaRPr lang="fr-BE" sz="2100" dirty="0">
              <a:solidFill>
                <a:schemeClr val="bg1"/>
              </a:solidFill>
            </a:endParaRPr>
          </a:p>
          <a:p>
            <a:pPr algn="ctr"/>
            <a:endParaRPr lang="fr-BE" sz="1050" dirty="0">
              <a:solidFill>
                <a:schemeClr val="bg1"/>
              </a:solidFill>
            </a:endParaRPr>
          </a:p>
          <a:p>
            <a:pPr algn="ctr"/>
            <a:r>
              <a:rPr lang="fr-BE" dirty="0">
                <a:solidFill>
                  <a:schemeClr val="bg1"/>
                </a:solidFill>
              </a:rPr>
              <a:t>T° cœur de la boule = 45°C</a:t>
            </a:r>
          </a:p>
        </p:txBody>
      </p:sp>
      <p:sp>
        <p:nvSpPr>
          <p:cNvPr id="20" name="ZoneTexte 19">
            <a:extLst>
              <a:ext uri="{FF2B5EF4-FFF2-40B4-BE49-F238E27FC236}">
                <a16:creationId xmlns:a16="http://schemas.microsoft.com/office/drawing/2014/main" id="{DF9AF0DD-AE9C-0892-23B7-6E542E9234C6}"/>
              </a:ext>
            </a:extLst>
          </p:cNvPr>
          <p:cNvSpPr txBox="1"/>
          <p:nvPr/>
        </p:nvSpPr>
        <p:spPr>
          <a:xfrm>
            <a:off x="4017130" y="2136247"/>
            <a:ext cx="4819139" cy="646331"/>
          </a:xfrm>
          <a:prstGeom prst="rect">
            <a:avLst/>
          </a:prstGeom>
          <a:noFill/>
        </p:spPr>
        <p:txBody>
          <a:bodyPr wrap="square" rtlCol="0">
            <a:spAutoFit/>
          </a:bodyPr>
          <a:lstStyle/>
          <a:p>
            <a:r>
              <a:rPr lang="fr-BE" dirty="0"/>
              <a:t>Essai FM-CRA-W à Libramont: enrubannage dans les 2h ou enrubannage 8h après le pressage</a:t>
            </a:r>
          </a:p>
        </p:txBody>
      </p:sp>
      <p:sp>
        <p:nvSpPr>
          <p:cNvPr id="12" name="Titre 11">
            <a:extLst>
              <a:ext uri="{FF2B5EF4-FFF2-40B4-BE49-F238E27FC236}">
                <a16:creationId xmlns:a16="http://schemas.microsoft.com/office/drawing/2014/main" id="{B46344D6-C297-E15A-3AAE-0FBC9E019AF5}"/>
              </a:ext>
            </a:extLst>
          </p:cNvPr>
          <p:cNvSpPr>
            <a:spLocks noGrp="1"/>
          </p:cNvSpPr>
          <p:nvPr>
            <p:ph type="title"/>
          </p:nvPr>
        </p:nvSpPr>
        <p:spPr/>
        <p:txBody>
          <a:bodyPr/>
          <a:lstStyle/>
          <a:p>
            <a:r>
              <a:rPr lang="fr-FR" dirty="0"/>
              <a:t>Organisation des chantiers!</a:t>
            </a:r>
            <a:endParaRPr lang="fr-BE" dirty="0"/>
          </a:p>
        </p:txBody>
      </p:sp>
      <p:sp>
        <p:nvSpPr>
          <p:cNvPr id="13" name="Text Placeholder 3">
            <a:extLst>
              <a:ext uri="{FF2B5EF4-FFF2-40B4-BE49-F238E27FC236}">
                <a16:creationId xmlns:a16="http://schemas.microsoft.com/office/drawing/2014/main" id="{208106B3-F1F4-022E-4981-EF4459BC0522}"/>
              </a:ext>
            </a:extLst>
          </p:cNvPr>
          <p:cNvSpPr txBox="1">
            <a:spLocks/>
          </p:cNvSpPr>
          <p:nvPr/>
        </p:nvSpPr>
        <p:spPr>
          <a:xfrm>
            <a:off x="68346" y="888726"/>
            <a:ext cx="8642350" cy="504825"/>
          </a:xfrm>
          <a:prstGeom prst="rect">
            <a:avLst/>
          </a:prstGeom>
        </p:spPr>
        <p:txBody>
          <a:bodyPr/>
          <a:lstStyle>
            <a:lvl1pPr marL="342900" indent="-342900" algn="just"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357188" indent="-357188" algn="just" defTabSz="914400" rtl="0" eaLnBrk="1" latinLnBrk="0" hangingPunct="1">
              <a:spcBef>
                <a:spcPct val="20000"/>
              </a:spcBef>
              <a:buFontTx/>
              <a:buBlip>
                <a:blip r:embed="rId4"/>
              </a:buBlip>
              <a:defRPr sz="2000" kern="1200">
                <a:solidFill>
                  <a:schemeClr val="tx1"/>
                </a:solidFill>
                <a:latin typeface="+mn-lt"/>
                <a:ea typeface="+mn-ea"/>
                <a:cs typeface="+mn-cs"/>
              </a:defRPr>
            </a:lvl2pPr>
            <a:lvl3pPr marL="715963" indent="-358775"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073150" indent="-357188"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431925" indent="-358775" algn="just" defTabSz="914400" rtl="0" eaLnBrk="1" latinLnBrk="0" hangingPunct="1">
              <a:spcBef>
                <a:spcPct val="20000"/>
              </a:spcBef>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err="1">
                <a:solidFill>
                  <a:schemeClr val="bg1">
                    <a:lumMod val="50000"/>
                  </a:schemeClr>
                </a:solidFill>
              </a:rPr>
              <a:t>Délai</a:t>
            </a:r>
            <a:r>
              <a:rPr lang="en-US" b="1" dirty="0">
                <a:solidFill>
                  <a:schemeClr val="bg1">
                    <a:lumMod val="50000"/>
                  </a:schemeClr>
                </a:solidFill>
              </a:rPr>
              <a:t> </a:t>
            </a:r>
            <a:r>
              <a:rPr lang="en-US" b="1" dirty="0" err="1">
                <a:solidFill>
                  <a:schemeClr val="bg1">
                    <a:lumMod val="50000"/>
                  </a:schemeClr>
                </a:solidFill>
              </a:rPr>
              <a:t>avant</a:t>
            </a:r>
            <a:r>
              <a:rPr lang="en-US" b="1" dirty="0">
                <a:solidFill>
                  <a:schemeClr val="bg1">
                    <a:lumMod val="50000"/>
                  </a:schemeClr>
                </a:solidFill>
              </a:rPr>
              <a:t> </a:t>
            </a:r>
            <a:r>
              <a:rPr lang="en-US" b="1" dirty="0" err="1">
                <a:solidFill>
                  <a:schemeClr val="bg1">
                    <a:lumMod val="50000"/>
                  </a:schemeClr>
                </a:solidFill>
              </a:rPr>
              <a:t>bâchage</a:t>
            </a:r>
            <a:r>
              <a:rPr lang="en-US" b="1" dirty="0">
                <a:solidFill>
                  <a:schemeClr val="bg1">
                    <a:lumMod val="50000"/>
                  </a:schemeClr>
                </a:solidFill>
              </a:rPr>
              <a:t> </a:t>
            </a:r>
            <a:r>
              <a:rPr lang="en-US" b="1" dirty="0" err="1">
                <a:solidFill>
                  <a:schemeClr val="bg1">
                    <a:lumMod val="50000"/>
                  </a:schemeClr>
                </a:solidFill>
              </a:rPr>
              <a:t>ou</a:t>
            </a:r>
            <a:r>
              <a:rPr lang="en-US" b="1" dirty="0">
                <a:solidFill>
                  <a:schemeClr val="bg1">
                    <a:lumMod val="50000"/>
                  </a:schemeClr>
                </a:solidFill>
              </a:rPr>
              <a:t> </a:t>
            </a:r>
            <a:r>
              <a:rPr lang="en-US" b="1" dirty="0" err="1">
                <a:solidFill>
                  <a:schemeClr val="bg1">
                    <a:lumMod val="50000"/>
                  </a:schemeClr>
                </a:solidFill>
              </a:rPr>
              <a:t>enrubannage</a:t>
            </a:r>
            <a:endParaRPr lang="en-US" b="1" dirty="0">
              <a:solidFill>
                <a:schemeClr val="bg1">
                  <a:lumMod val="50000"/>
                </a:schemeClr>
              </a:solidFill>
            </a:endParaRPr>
          </a:p>
        </p:txBody>
      </p:sp>
    </p:spTree>
    <p:extLst>
      <p:ext uri="{BB962C8B-B14F-4D97-AF65-F5344CB8AC3E}">
        <p14:creationId xmlns:p14="http://schemas.microsoft.com/office/powerpoint/2010/main" val="270667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48F6D-B7B2-ADC2-3D5A-CC4E20241ACC}"/>
              </a:ext>
            </a:extLst>
          </p:cNvPr>
          <p:cNvSpPr>
            <a:spLocks noGrp="1"/>
          </p:cNvSpPr>
          <p:nvPr>
            <p:ph type="title"/>
          </p:nvPr>
        </p:nvSpPr>
        <p:spPr/>
        <p:txBody>
          <a:bodyPr/>
          <a:lstStyle/>
          <a:p>
            <a:r>
              <a:rPr lang="fr-FR" dirty="0"/>
              <a:t>Importance des analyses de fourrages</a:t>
            </a:r>
            <a:endParaRPr lang="fr-BE" dirty="0"/>
          </a:p>
        </p:txBody>
      </p:sp>
      <p:graphicFrame>
        <p:nvGraphicFramePr>
          <p:cNvPr id="4" name="Espace réservé du contenu 3">
            <a:extLst>
              <a:ext uri="{FF2B5EF4-FFF2-40B4-BE49-F238E27FC236}">
                <a16:creationId xmlns:a16="http://schemas.microsoft.com/office/drawing/2014/main" id="{39043A03-04EF-EC22-CFA6-15E824085C91}"/>
              </a:ext>
            </a:extLst>
          </p:cNvPr>
          <p:cNvGraphicFramePr>
            <a:graphicFrameLocks/>
          </p:cNvGraphicFramePr>
          <p:nvPr>
            <p:extLst>
              <p:ext uri="{D42A27DB-BD31-4B8C-83A1-F6EECF244321}">
                <p14:modId xmlns:p14="http://schemas.microsoft.com/office/powerpoint/2010/main" val="3267883717"/>
              </p:ext>
            </p:extLst>
          </p:nvPr>
        </p:nvGraphicFramePr>
        <p:xfrm>
          <a:off x="107504" y="836712"/>
          <a:ext cx="8493647" cy="5543804"/>
        </p:xfrm>
        <a:graphic>
          <a:graphicData uri="http://schemas.openxmlformats.org/drawingml/2006/table">
            <a:tbl>
              <a:tblPr firstRow="1" firstCol="1" bandRow="1">
                <a:tableStyleId>{EB344D84-9AFB-497E-A393-DC336BA19D2E}</a:tableStyleId>
              </a:tblPr>
              <a:tblGrid>
                <a:gridCol w="1887762">
                  <a:extLst>
                    <a:ext uri="{9D8B030D-6E8A-4147-A177-3AD203B41FA5}">
                      <a16:colId xmlns:a16="http://schemas.microsoft.com/office/drawing/2014/main" val="3710378277"/>
                    </a:ext>
                  </a:extLst>
                </a:gridCol>
                <a:gridCol w="2191744">
                  <a:extLst>
                    <a:ext uri="{9D8B030D-6E8A-4147-A177-3AD203B41FA5}">
                      <a16:colId xmlns:a16="http://schemas.microsoft.com/office/drawing/2014/main" val="1137411084"/>
                    </a:ext>
                  </a:extLst>
                </a:gridCol>
                <a:gridCol w="1984831">
                  <a:extLst>
                    <a:ext uri="{9D8B030D-6E8A-4147-A177-3AD203B41FA5}">
                      <a16:colId xmlns:a16="http://schemas.microsoft.com/office/drawing/2014/main" val="1150223768"/>
                    </a:ext>
                  </a:extLst>
                </a:gridCol>
                <a:gridCol w="2429310">
                  <a:extLst>
                    <a:ext uri="{9D8B030D-6E8A-4147-A177-3AD203B41FA5}">
                      <a16:colId xmlns:a16="http://schemas.microsoft.com/office/drawing/2014/main" val="3700238508"/>
                    </a:ext>
                  </a:extLst>
                </a:gridCol>
              </a:tblGrid>
              <a:tr h="264652">
                <a:tc>
                  <a:txBody>
                    <a:bodyPr/>
                    <a:lstStyle/>
                    <a:p>
                      <a:pPr algn="ctr">
                        <a:lnSpc>
                          <a:spcPct val="120000"/>
                        </a:lnSpc>
                        <a:spcAft>
                          <a:spcPts val="1000"/>
                        </a:spcAft>
                      </a:pPr>
                      <a:r>
                        <a:rPr lang="fr-BE" sz="2000">
                          <a:effectLst/>
                        </a:rPr>
                        <a:t> </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gridSpan="2">
                  <a:txBody>
                    <a:bodyPr/>
                    <a:lstStyle/>
                    <a:p>
                      <a:pPr algn="ctr">
                        <a:lnSpc>
                          <a:spcPct val="120000"/>
                        </a:lnSpc>
                        <a:spcAft>
                          <a:spcPts val="1000"/>
                        </a:spcAft>
                      </a:pPr>
                      <a:r>
                        <a:rPr lang="fr-BE" sz="2000" dirty="0">
                          <a:effectLst/>
                        </a:rPr>
                        <a:t>Ensilage d’herbe</a:t>
                      </a:r>
                      <a:endParaRPr lang="fr-BE"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hMerge="1">
                  <a:txBody>
                    <a:bodyPr/>
                    <a:lstStyle/>
                    <a:p>
                      <a:endParaRPr lang="fr-BE"/>
                    </a:p>
                  </a:txBody>
                  <a:tcPr/>
                </a:tc>
                <a:tc>
                  <a:txBody>
                    <a:bodyPr/>
                    <a:lstStyle/>
                    <a:p>
                      <a:pPr algn="ctr">
                        <a:lnSpc>
                          <a:spcPct val="120000"/>
                        </a:lnSpc>
                        <a:spcAft>
                          <a:spcPts val="1000"/>
                        </a:spcAft>
                      </a:pPr>
                      <a:r>
                        <a:rPr lang="fr-BE" sz="2000">
                          <a:effectLst/>
                        </a:rPr>
                        <a:t> </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180196899"/>
                  </a:ext>
                </a:extLst>
              </a:tr>
              <a:tr h="320444">
                <a:tc>
                  <a:txBody>
                    <a:bodyPr/>
                    <a:lstStyle/>
                    <a:p>
                      <a:pPr algn="ctr">
                        <a:lnSpc>
                          <a:spcPct val="120000"/>
                        </a:lnSpc>
                        <a:spcAft>
                          <a:spcPts val="1000"/>
                        </a:spcAft>
                      </a:pPr>
                      <a:r>
                        <a:rPr lang="fr-BE" sz="2000">
                          <a:effectLst/>
                        </a:rPr>
                        <a:t> </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b="1" dirty="0">
                          <a:effectLst/>
                        </a:rPr>
                        <a:t>Avec données théoriques</a:t>
                      </a:r>
                      <a:endParaRPr lang="fr-BE" sz="20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b="1" dirty="0">
                          <a:effectLst/>
                        </a:rPr>
                        <a:t>Avec analyse labo</a:t>
                      </a:r>
                      <a:endParaRPr lang="fr-BE" sz="20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 </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480288715"/>
                  </a:ext>
                </a:extLst>
              </a:tr>
              <a:tr h="319013">
                <a:tc>
                  <a:txBody>
                    <a:bodyPr/>
                    <a:lstStyle/>
                    <a:p>
                      <a:pPr algn="ctr">
                        <a:lnSpc>
                          <a:spcPct val="120000"/>
                        </a:lnSpc>
                        <a:spcAft>
                          <a:spcPts val="1000"/>
                        </a:spcAft>
                      </a:pPr>
                      <a:r>
                        <a:rPr lang="fr-BE" sz="2000">
                          <a:effectLst/>
                        </a:rPr>
                        <a:t>kg distribués</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20kg</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dirty="0">
                          <a:effectLst/>
                        </a:rPr>
                        <a:t>20kg</a:t>
                      </a:r>
                      <a:endParaRPr lang="fr-BE"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 </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930012697"/>
                  </a:ext>
                </a:extLst>
              </a:tr>
              <a:tr h="319013">
                <a:tc>
                  <a:txBody>
                    <a:bodyPr/>
                    <a:lstStyle/>
                    <a:p>
                      <a:pPr algn="ctr">
                        <a:lnSpc>
                          <a:spcPct val="120000"/>
                        </a:lnSpc>
                        <a:spcAft>
                          <a:spcPts val="1000"/>
                        </a:spcAft>
                      </a:pPr>
                      <a:r>
                        <a:rPr lang="fr-BE" sz="2000">
                          <a:effectLst/>
                        </a:rPr>
                        <a:t>≠ %MS</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37%</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23%</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 </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571920895"/>
                  </a:ext>
                </a:extLst>
              </a:tr>
              <a:tr h="319013">
                <a:tc>
                  <a:txBody>
                    <a:bodyPr/>
                    <a:lstStyle/>
                    <a:p>
                      <a:pPr algn="ctr">
                        <a:lnSpc>
                          <a:spcPct val="120000"/>
                        </a:lnSpc>
                        <a:spcAft>
                          <a:spcPts val="1000"/>
                        </a:spcAft>
                      </a:pPr>
                      <a:r>
                        <a:rPr lang="fr-BE" sz="2000">
                          <a:effectLst/>
                        </a:rPr>
                        <a:t>≠ kg MS distribués</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dirty="0">
                          <a:effectLst/>
                        </a:rPr>
                        <a:t>7,4kg</a:t>
                      </a:r>
                      <a:endParaRPr lang="fr-BE"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4,6kg</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dirty="0">
                          <a:solidFill>
                            <a:srgbClr val="FF0000"/>
                          </a:solidFill>
                          <a:effectLst/>
                        </a:rPr>
                        <a:t>-2,8kg</a:t>
                      </a:r>
                      <a:endParaRPr lang="fr-BE" sz="20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522697261"/>
                  </a:ext>
                </a:extLst>
              </a:tr>
              <a:tr h="319013">
                <a:tc>
                  <a:txBody>
                    <a:bodyPr/>
                    <a:lstStyle/>
                    <a:p>
                      <a:pPr algn="ctr">
                        <a:lnSpc>
                          <a:spcPct val="120000"/>
                        </a:lnSpc>
                        <a:spcAft>
                          <a:spcPts val="1000"/>
                        </a:spcAft>
                      </a:pPr>
                      <a:r>
                        <a:rPr lang="fr-BE" sz="2000">
                          <a:effectLst/>
                        </a:rPr>
                        <a:t>≠ VEM (/kg MS)</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891</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975</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 </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391072060"/>
                  </a:ext>
                </a:extLst>
              </a:tr>
              <a:tr h="903305">
                <a:tc>
                  <a:txBody>
                    <a:bodyPr/>
                    <a:lstStyle/>
                    <a:p>
                      <a:pPr algn="ctr">
                        <a:lnSpc>
                          <a:spcPct val="120000"/>
                        </a:lnSpc>
                        <a:spcAft>
                          <a:spcPts val="1000"/>
                        </a:spcAft>
                      </a:pPr>
                      <a:r>
                        <a:rPr lang="fr-BE" sz="2000">
                          <a:effectLst/>
                        </a:rPr>
                        <a:t>≠ VEM distribués</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6593</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dirty="0">
                          <a:effectLst/>
                        </a:rPr>
                        <a:t>4485</a:t>
                      </a:r>
                      <a:endParaRPr lang="fr-BE"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dirty="0">
                          <a:effectLst/>
                        </a:rPr>
                        <a:t>-2108 VEM </a:t>
                      </a:r>
                      <a:r>
                        <a:rPr lang="fr-BE" sz="2000" dirty="0">
                          <a:effectLst/>
                          <a:sym typeface="Wingdings" panose="05000000000000000000" pitchFamily="2" charset="2"/>
                        </a:rPr>
                        <a:t></a:t>
                      </a:r>
                      <a:r>
                        <a:rPr lang="fr-BE" sz="2000" dirty="0">
                          <a:effectLst/>
                        </a:rPr>
                        <a:t> </a:t>
                      </a:r>
                    </a:p>
                    <a:p>
                      <a:pPr algn="ctr">
                        <a:lnSpc>
                          <a:spcPct val="120000"/>
                        </a:lnSpc>
                        <a:spcAft>
                          <a:spcPts val="1000"/>
                        </a:spcAft>
                      </a:pPr>
                      <a:r>
                        <a:rPr lang="fr-BE" sz="2000" dirty="0">
                          <a:solidFill>
                            <a:srgbClr val="FF0000"/>
                          </a:solidFill>
                          <a:effectLst/>
                        </a:rPr>
                        <a:t>≠4,7Litres de lait permis par l’énergie</a:t>
                      </a:r>
                      <a:endParaRPr lang="fr-BE" sz="20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201963840"/>
                  </a:ext>
                </a:extLst>
              </a:tr>
              <a:tr h="319013">
                <a:tc>
                  <a:txBody>
                    <a:bodyPr/>
                    <a:lstStyle/>
                    <a:p>
                      <a:pPr algn="ctr">
                        <a:lnSpc>
                          <a:spcPct val="120000"/>
                        </a:lnSpc>
                        <a:spcAft>
                          <a:spcPts val="1000"/>
                        </a:spcAft>
                      </a:pPr>
                      <a:r>
                        <a:rPr lang="fr-BE" sz="2000">
                          <a:effectLst/>
                        </a:rPr>
                        <a:t>≠ DVE (g/kg MS)</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61</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73</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dirty="0">
                          <a:effectLst/>
                        </a:rPr>
                        <a:t> </a:t>
                      </a:r>
                      <a:endParaRPr lang="fr-BE"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89506097"/>
                  </a:ext>
                </a:extLst>
              </a:tr>
              <a:tr h="903305">
                <a:tc>
                  <a:txBody>
                    <a:bodyPr/>
                    <a:lstStyle/>
                    <a:p>
                      <a:pPr algn="ctr">
                        <a:lnSpc>
                          <a:spcPct val="120000"/>
                        </a:lnSpc>
                        <a:spcAft>
                          <a:spcPts val="1000"/>
                        </a:spcAft>
                      </a:pPr>
                      <a:r>
                        <a:rPr lang="fr-BE" sz="2000" dirty="0">
                          <a:effectLst/>
                        </a:rPr>
                        <a:t>≠ g DVE distribués</a:t>
                      </a:r>
                      <a:endParaRPr lang="fr-BE"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a:effectLst/>
                        </a:rPr>
                        <a:t>444</a:t>
                      </a:r>
                      <a:endParaRPr lang="fr-BE" sz="20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dirty="0">
                          <a:effectLst/>
                        </a:rPr>
                        <a:t>336</a:t>
                      </a:r>
                      <a:endParaRPr lang="fr-BE" sz="2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0000"/>
                        </a:lnSpc>
                        <a:spcAft>
                          <a:spcPts val="1000"/>
                        </a:spcAft>
                      </a:pPr>
                      <a:r>
                        <a:rPr lang="fr-BE" sz="2000" dirty="0">
                          <a:effectLst/>
                        </a:rPr>
                        <a:t>-108 g DVE </a:t>
                      </a:r>
                      <a:r>
                        <a:rPr lang="fr-BE" sz="2000" dirty="0">
                          <a:effectLst/>
                          <a:sym typeface="Wingdings" panose="05000000000000000000" pitchFamily="2" charset="2"/>
                        </a:rPr>
                        <a:t></a:t>
                      </a:r>
                      <a:r>
                        <a:rPr lang="fr-BE" sz="2000" dirty="0">
                          <a:effectLst/>
                        </a:rPr>
                        <a:t> </a:t>
                      </a:r>
                    </a:p>
                    <a:p>
                      <a:pPr algn="ctr">
                        <a:lnSpc>
                          <a:spcPct val="120000"/>
                        </a:lnSpc>
                        <a:spcAft>
                          <a:spcPts val="1000"/>
                        </a:spcAft>
                      </a:pPr>
                      <a:r>
                        <a:rPr lang="fr-BE" sz="2000" dirty="0">
                          <a:solidFill>
                            <a:srgbClr val="FF0000"/>
                          </a:solidFill>
                          <a:effectLst/>
                        </a:rPr>
                        <a:t>≠ 2 litres de lait permis par les DVE</a:t>
                      </a:r>
                      <a:endParaRPr lang="fr-BE" sz="20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541665284"/>
                  </a:ext>
                </a:extLst>
              </a:tr>
            </a:tbl>
          </a:graphicData>
        </a:graphic>
      </p:graphicFrame>
    </p:spTree>
    <p:extLst>
      <p:ext uri="{BB962C8B-B14F-4D97-AF65-F5344CB8AC3E}">
        <p14:creationId xmlns:p14="http://schemas.microsoft.com/office/powerpoint/2010/main" val="240957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268ACD1-711C-63E0-24A1-A2C6DDA28B5E}"/>
              </a:ext>
            </a:extLst>
          </p:cNvPr>
          <p:cNvSpPr>
            <a:spLocks noGrp="1"/>
          </p:cNvSpPr>
          <p:nvPr>
            <p:ph idx="1"/>
          </p:nvPr>
        </p:nvSpPr>
        <p:spPr>
          <a:xfrm>
            <a:off x="166217" y="1020631"/>
            <a:ext cx="7914135" cy="503582"/>
          </a:xfrm>
        </p:spPr>
        <p:txBody>
          <a:bodyPr>
            <a:noAutofit/>
          </a:bodyPr>
          <a:lstStyle/>
          <a:p>
            <a:r>
              <a:rPr lang="fr-BE" sz="2400" b="1" dirty="0">
                <a:solidFill>
                  <a:schemeClr val="bg1">
                    <a:lumMod val="50000"/>
                  </a:schemeClr>
                </a:solidFill>
              </a:rPr>
              <a:t>Densité des ensilages : très variables </a:t>
            </a:r>
          </a:p>
          <a:p>
            <a:endParaRPr lang="fr-BE" sz="2400" b="1" dirty="0">
              <a:solidFill>
                <a:schemeClr val="bg1">
                  <a:lumMod val="50000"/>
                </a:schemeClr>
              </a:solidFill>
            </a:endParaRPr>
          </a:p>
          <a:p>
            <a:endParaRPr lang="fr-BE" sz="2400" b="1" dirty="0">
              <a:solidFill>
                <a:schemeClr val="bg1">
                  <a:lumMod val="50000"/>
                </a:schemeClr>
              </a:solidFill>
            </a:endParaRPr>
          </a:p>
          <a:p>
            <a:endParaRPr lang="fr-BE" sz="2400" b="1" dirty="0">
              <a:solidFill>
                <a:schemeClr val="bg1">
                  <a:lumMod val="50000"/>
                </a:schemeClr>
              </a:solidFill>
            </a:endParaRPr>
          </a:p>
          <a:p>
            <a:endParaRPr lang="fr-BE" sz="2400" b="1" dirty="0">
              <a:solidFill>
                <a:schemeClr val="bg1">
                  <a:lumMod val="50000"/>
                </a:schemeClr>
              </a:solidFill>
            </a:endParaRPr>
          </a:p>
        </p:txBody>
      </p:sp>
      <p:sp>
        <p:nvSpPr>
          <p:cNvPr id="5" name="Espace réservé du numéro de diapositive 4">
            <a:extLst>
              <a:ext uri="{FF2B5EF4-FFF2-40B4-BE49-F238E27FC236}">
                <a16:creationId xmlns:a16="http://schemas.microsoft.com/office/drawing/2014/main" id="{D5731159-F092-77CA-AFFF-508A9AB6C8C9}"/>
              </a:ext>
            </a:extLst>
          </p:cNvPr>
          <p:cNvSpPr>
            <a:spLocks noGrp="1"/>
          </p:cNvSpPr>
          <p:nvPr>
            <p:ph type="sldNum" sz="quarter" idx="12"/>
          </p:nvPr>
        </p:nvSpPr>
        <p:spPr/>
        <p:txBody>
          <a:bodyPr/>
          <a:lstStyle/>
          <a:p>
            <a:fld id="{93BAEB93-0889-4378-AEAB-F737DCD1410F}" type="slidenum">
              <a:rPr lang="fr-FR" smtClean="0"/>
              <a:t>23</a:t>
            </a:fld>
            <a:endParaRPr lang="fr-FR"/>
          </a:p>
        </p:txBody>
      </p:sp>
      <p:graphicFrame>
        <p:nvGraphicFramePr>
          <p:cNvPr id="7" name="Tableau 6">
            <a:extLst>
              <a:ext uri="{FF2B5EF4-FFF2-40B4-BE49-F238E27FC236}">
                <a16:creationId xmlns:a16="http://schemas.microsoft.com/office/drawing/2014/main" id="{BB8DDF08-CCA7-2294-2A70-EE84034BE0DB}"/>
              </a:ext>
            </a:extLst>
          </p:cNvPr>
          <p:cNvGraphicFramePr>
            <a:graphicFrameLocks noGrp="1"/>
          </p:cNvGraphicFramePr>
          <p:nvPr>
            <p:extLst>
              <p:ext uri="{D42A27DB-BD31-4B8C-83A1-F6EECF244321}">
                <p14:modId xmlns:p14="http://schemas.microsoft.com/office/powerpoint/2010/main" val="4136072811"/>
              </p:ext>
            </p:extLst>
          </p:nvPr>
        </p:nvGraphicFramePr>
        <p:xfrm>
          <a:off x="294246" y="3068960"/>
          <a:ext cx="8555508" cy="3096345"/>
        </p:xfrm>
        <a:graphic>
          <a:graphicData uri="http://schemas.openxmlformats.org/drawingml/2006/table">
            <a:tbl>
              <a:tblPr firstRow="1" bandRow="1">
                <a:tableStyleId>{2A488322-F2BA-4B5B-9748-0D474271808F}</a:tableStyleId>
              </a:tblPr>
              <a:tblGrid>
                <a:gridCol w="1408170">
                  <a:extLst>
                    <a:ext uri="{9D8B030D-6E8A-4147-A177-3AD203B41FA5}">
                      <a16:colId xmlns:a16="http://schemas.microsoft.com/office/drawing/2014/main" val="2737690526"/>
                    </a:ext>
                  </a:extLst>
                </a:gridCol>
                <a:gridCol w="3520837">
                  <a:extLst>
                    <a:ext uri="{9D8B030D-6E8A-4147-A177-3AD203B41FA5}">
                      <a16:colId xmlns:a16="http://schemas.microsoft.com/office/drawing/2014/main" val="3508133346"/>
                    </a:ext>
                  </a:extLst>
                </a:gridCol>
                <a:gridCol w="3626501">
                  <a:extLst>
                    <a:ext uri="{9D8B030D-6E8A-4147-A177-3AD203B41FA5}">
                      <a16:colId xmlns:a16="http://schemas.microsoft.com/office/drawing/2014/main" val="308635578"/>
                    </a:ext>
                  </a:extLst>
                </a:gridCol>
              </a:tblGrid>
              <a:tr h="1270975">
                <a:tc>
                  <a:txBody>
                    <a:bodyPr/>
                    <a:lstStyle/>
                    <a:p>
                      <a:endParaRPr lang="fr-BE" sz="2000" dirty="0"/>
                    </a:p>
                  </a:txBody>
                  <a:tcPr marL="68580" marR="68580" marT="34290" marB="34290">
                    <a:solidFill>
                      <a:schemeClr val="accent6">
                        <a:lumMod val="50000"/>
                      </a:schemeClr>
                    </a:solidFill>
                  </a:tcPr>
                </a:tc>
                <a:tc>
                  <a:txBody>
                    <a:bodyPr/>
                    <a:lstStyle/>
                    <a:p>
                      <a:pPr algn="ctr"/>
                      <a:r>
                        <a:rPr lang="fr-BE" sz="2000" dirty="0"/>
                        <a:t>Densité mesurée </a:t>
                      </a:r>
                    </a:p>
                    <a:p>
                      <a:pPr algn="ctr"/>
                      <a:r>
                        <a:rPr lang="fr-BE" sz="2000" dirty="0"/>
                        <a:t>(désileuse à blocs)</a:t>
                      </a:r>
                    </a:p>
                  </a:txBody>
                  <a:tcPr marL="68580" marR="68580" marT="34290" marB="34290" anchor="ctr">
                    <a:solidFill>
                      <a:schemeClr val="accent6">
                        <a:lumMod val="50000"/>
                      </a:schemeClr>
                    </a:solidFill>
                  </a:tcPr>
                </a:tc>
                <a:tc>
                  <a:txBody>
                    <a:bodyPr/>
                    <a:lstStyle/>
                    <a:p>
                      <a:pPr algn="ctr"/>
                      <a:r>
                        <a:rPr lang="fr-BE" sz="2000" dirty="0"/>
                        <a:t>Densité table</a:t>
                      </a:r>
                    </a:p>
                    <a:p>
                      <a:pPr algn="ctr"/>
                      <a:r>
                        <a:rPr lang="fr-BE" sz="2000" dirty="0"/>
                        <a:t>D=5*MS+16*H+34</a:t>
                      </a:r>
                    </a:p>
                    <a:p>
                      <a:pPr algn="ctr"/>
                      <a:r>
                        <a:rPr lang="fr-BE" sz="2000" dirty="0"/>
                        <a:t>(Source: EDE du Finistère)</a:t>
                      </a:r>
                    </a:p>
                  </a:txBody>
                  <a:tcPr marL="68580" marR="68580" marT="34290" marB="34290" anchor="ctr">
                    <a:solidFill>
                      <a:schemeClr val="accent6">
                        <a:lumMod val="50000"/>
                      </a:schemeClr>
                    </a:solidFill>
                  </a:tcPr>
                </a:tc>
                <a:extLst>
                  <a:ext uri="{0D108BD9-81ED-4DB2-BD59-A6C34878D82A}">
                    <a16:rowId xmlns:a16="http://schemas.microsoft.com/office/drawing/2014/main" val="1912157482"/>
                  </a:ext>
                </a:extLst>
              </a:tr>
              <a:tr h="912685">
                <a:tc>
                  <a:txBody>
                    <a:bodyPr/>
                    <a:lstStyle/>
                    <a:p>
                      <a:pPr algn="ctr"/>
                      <a:r>
                        <a:rPr lang="fr-BE" sz="2000" dirty="0"/>
                        <a:t>Silo A </a:t>
                      </a:r>
                    </a:p>
                    <a:p>
                      <a:pPr algn="ctr"/>
                      <a:r>
                        <a:rPr lang="fr-BE" sz="2000" dirty="0"/>
                        <a:t>(H=2,5m)</a:t>
                      </a:r>
                    </a:p>
                  </a:txBody>
                  <a:tcPr marL="68580" marR="68580" marT="34290" marB="34290" anchor="ctr"/>
                </a:tc>
                <a:tc>
                  <a:txBody>
                    <a:bodyPr/>
                    <a:lstStyle/>
                    <a:p>
                      <a:pPr algn="ctr"/>
                      <a:r>
                        <a:rPr lang="fr-BE" sz="2000" dirty="0"/>
                        <a:t>305 kg MS/m</a:t>
                      </a:r>
                      <a:r>
                        <a:rPr lang="fr-BE" sz="2000" baseline="30000" dirty="0"/>
                        <a:t>3</a:t>
                      </a:r>
                    </a:p>
                  </a:txBody>
                  <a:tcPr marL="68580" marR="68580" marT="34290" marB="34290" anchor="ctr"/>
                </a:tc>
                <a:tc>
                  <a:txBody>
                    <a:bodyPr/>
                    <a:lstStyle/>
                    <a:p>
                      <a:pPr algn="ctr"/>
                      <a:r>
                        <a:rPr lang="fr-BE" sz="2000" dirty="0"/>
                        <a:t>289 kg MS/m</a:t>
                      </a:r>
                      <a:r>
                        <a:rPr lang="fr-BE" sz="2000" baseline="30000" dirty="0"/>
                        <a:t>3</a:t>
                      </a:r>
                    </a:p>
                  </a:txBody>
                  <a:tcPr marL="68580" marR="68580" marT="34290" marB="34290" anchor="ctr"/>
                </a:tc>
                <a:extLst>
                  <a:ext uri="{0D108BD9-81ED-4DB2-BD59-A6C34878D82A}">
                    <a16:rowId xmlns:a16="http://schemas.microsoft.com/office/drawing/2014/main" val="322503968"/>
                  </a:ext>
                </a:extLst>
              </a:tr>
              <a:tr h="912685">
                <a:tc>
                  <a:txBody>
                    <a:bodyPr/>
                    <a:lstStyle/>
                    <a:p>
                      <a:pPr algn="ctr"/>
                      <a:r>
                        <a:rPr lang="fr-BE" sz="2000" dirty="0"/>
                        <a:t>Silo B</a:t>
                      </a:r>
                    </a:p>
                    <a:p>
                      <a:pPr algn="ctr"/>
                      <a:r>
                        <a:rPr lang="fr-BE" sz="2000" dirty="0"/>
                        <a:t>(H=2m)</a:t>
                      </a:r>
                    </a:p>
                  </a:txBody>
                  <a:tcPr marL="68580" marR="68580" marT="34290" marB="34290" anchor="ctr"/>
                </a:tc>
                <a:tc>
                  <a:txBody>
                    <a:bodyPr/>
                    <a:lstStyle/>
                    <a:p>
                      <a:pPr algn="ctr"/>
                      <a:r>
                        <a:rPr lang="fr-BE" sz="2000" dirty="0"/>
                        <a:t>236 kg MS/m</a:t>
                      </a:r>
                      <a:r>
                        <a:rPr lang="fr-BE" sz="2000" baseline="30000" dirty="0"/>
                        <a:t>3</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000" dirty="0"/>
                        <a:t>281 kg MS/m</a:t>
                      </a:r>
                      <a:r>
                        <a:rPr lang="fr-BE" sz="2000" baseline="30000" dirty="0"/>
                        <a:t>3</a:t>
                      </a:r>
                    </a:p>
                  </a:txBody>
                  <a:tcPr marL="68580" marR="68580" marT="34290" marB="34290" anchor="ctr"/>
                </a:tc>
                <a:extLst>
                  <a:ext uri="{0D108BD9-81ED-4DB2-BD59-A6C34878D82A}">
                    <a16:rowId xmlns:a16="http://schemas.microsoft.com/office/drawing/2014/main" val="589059591"/>
                  </a:ext>
                </a:extLst>
              </a:tr>
            </a:tbl>
          </a:graphicData>
        </a:graphic>
      </p:graphicFrame>
      <p:sp>
        <p:nvSpPr>
          <p:cNvPr id="18" name="Titre 17">
            <a:extLst>
              <a:ext uri="{FF2B5EF4-FFF2-40B4-BE49-F238E27FC236}">
                <a16:creationId xmlns:a16="http://schemas.microsoft.com/office/drawing/2014/main" id="{736F43D0-2078-07D6-DB7B-E8ED87AF6A4D}"/>
              </a:ext>
            </a:extLst>
          </p:cNvPr>
          <p:cNvSpPr>
            <a:spLocks noGrp="1"/>
          </p:cNvSpPr>
          <p:nvPr>
            <p:ph type="title"/>
          </p:nvPr>
        </p:nvSpPr>
        <p:spPr>
          <a:xfrm>
            <a:off x="107504" y="-82650"/>
            <a:ext cx="9036496" cy="865124"/>
          </a:xfrm>
        </p:spPr>
        <p:txBody>
          <a:bodyPr>
            <a:noAutofit/>
          </a:bodyPr>
          <a:lstStyle/>
          <a:p>
            <a:r>
              <a:rPr lang="fr-FR" dirty="0"/>
              <a:t>R</a:t>
            </a:r>
            <a:r>
              <a:rPr lang="fr-BE" dirty="0" err="1"/>
              <a:t>éaliser</a:t>
            </a:r>
            <a:r>
              <a:rPr lang="fr-BE" dirty="0"/>
              <a:t> un bilan fourrager « précis »</a:t>
            </a:r>
          </a:p>
        </p:txBody>
      </p:sp>
      <p:pic>
        <p:nvPicPr>
          <p:cNvPr id="2" name="Image 1">
            <a:extLst>
              <a:ext uri="{FF2B5EF4-FFF2-40B4-BE49-F238E27FC236}">
                <a16:creationId xmlns:a16="http://schemas.microsoft.com/office/drawing/2014/main" id="{E69126D6-8417-F3FA-B4F5-95C008B52E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3688" y="3266700"/>
            <a:ext cx="659210" cy="865124"/>
          </a:xfrm>
          <a:prstGeom prst="rect">
            <a:avLst/>
          </a:prstGeom>
        </p:spPr>
      </p:pic>
      <p:sp>
        <p:nvSpPr>
          <p:cNvPr id="4" name="Espace réservé du contenu 2">
            <a:extLst>
              <a:ext uri="{FF2B5EF4-FFF2-40B4-BE49-F238E27FC236}">
                <a16:creationId xmlns:a16="http://schemas.microsoft.com/office/drawing/2014/main" id="{30FC7A89-9F7A-BB21-A5C6-A32A782A6EEA}"/>
              </a:ext>
            </a:extLst>
          </p:cNvPr>
          <p:cNvSpPr txBox="1">
            <a:spLocks/>
          </p:cNvSpPr>
          <p:nvPr/>
        </p:nvSpPr>
        <p:spPr>
          <a:xfrm>
            <a:off x="294271" y="2367312"/>
            <a:ext cx="7914135" cy="503582"/>
          </a:xfrm>
          <a:prstGeom prst="rect">
            <a:avLst/>
          </a:prstGeom>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357188" indent="-357188" algn="just" defTabSz="914400" rtl="0" eaLnBrk="1" latinLnBrk="0" hangingPunct="1">
              <a:spcBef>
                <a:spcPct val="20000"/>
              </a:spcBef>
              <a:buFontTx/>
              <a:buBlip>
                <a:blip r:embed="rId4"/>
              </a:buBlip>
              <a:defRPr sz="2000" kern="1200">
                <a:solidFill>
                  <a:schemeClr val="tx1"/>
                </a:solidFill>
                <a:latin typeface="+mn-lt"/>
                <a:ea typeface="+mn-ea"/>
                <a:cs typeface="+mn-cs"/>
              </a:defRPr>
            </a:lvl2pPr>
            <a:lvl3pPr marL="715963" indent="-358775"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073150" indent="-357188"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431925" indent="-358775" algn="just" defTabSz="914400" rtl="0" eaLnBrk="1" latinLnBrk="0" hangingPunct="1">
              <a:spcBef>
                <a:spcPct val="20000"/>
              </a:spcBef>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sz="2400"/>
              <a:t>Exemple: 2 silos avec une teneur sèche moyenne de 43%.</a:t>
            </a:r>
          </a:p>
          <a:p>
            <a:endParaRPr lang="fr-BE" sz="2400"/>
          </a:p>
          <a:p>
            <a:endParaRPr lang="fr-BE" sz="2400"/>
          </a:p>
          <a:p>
            <a:endParaRPr lang="fr-BE" sz="2400"/>
          </a:p>
          <a:p>
            <a:endParaRPr lang="fr-BE" sz="2400" dirty="0"/>
          </a:p>
        </p:txBody>
      </p:sp>
    </p:spTree>
    <p:extLst>
      <p:ext uri="{BB962C8B-B14F-4D97-AF65-F5344CB8AC3E}">
        <p14:creationId xmlns:p14="http://schemas.microsoft.com/office/powerpoint/2010/main" val="2109195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8A187-9A22-8B41-B394-C14199B44282}"/>
              </a:ext>
            </a:extLst>
          </p:cNvPr>
          <p:cNvSpPr>
            <a:spLocks noGrp="1"/>
          </p:cNvSpPr>
          <p:nvPr>
            <p:ph type="title"/>
          </p:nvPr>
        </p:nvSpPr>
        <p:spPr>
          <a:xfrm>
            <a:off x="28922" y="-192488"/>
            <a:ext cx="8964488" cy="994172"/>
          </a:xfrm>
        </p:spPr>
        <p:txBody>
          <a:bodyPr>
            <a:normAutofit/>
          </a:bodyPr>
          <a:lstStyle/>
          <a:p>
            <a:r>
              <a:rPr lang="fr-BE" dirty="0"/>
              <a:t>Impact sur le bilan fourrager </a:t>
            </a:r>
          </a:p>
        </p:txBody>
      </p:sp>
      <p:sp>
        <p:nvSpPr>
          <p:cNvPr id="3" name="Espace réservé du contenu 2">
            <a:extLst>
              <a:ext uri="{FF2B5EF4-FFF2-40B4-BE49-F238E27FC236}">
                <a16:creationId xmlns:a16="http://schemas.microsoft.com/office/drawing/2014/main" id="{9268ACD1-711C-63E0-24A1-A2C6DDA28B5E}"/>
              </a:ext>
            </a:extLst>
          </p:cNvPr>
          <p:cNvSpPr>
            <a:spLocks noGrp="1"/>
          </p:cNvSpPr>
          <p:nvPr>
            <p:ph idx="1"/>
          </p:nvPr>
        </p:nvSpPr>
        <p:spPr>
          <a:xfrm>
            <a:off x="1614488" y="1945157"/>
            <a:ext cx="5915025" cy="3364706"/>
          </a:xfrm>
        </p:spPr>
        <p:txBody>
          <a:bodyPr/>
          <a:lstStyle/>
          <a:p>
            <a:endParaRPr lang="fr-BE" sz="1200" dirty="0"/>
          </a:p>
          <a:p>
            <a:endParaRPr lang="fr-BE" sz="1200" dirty="0"/>
          </a:p>
          <a:p>
            <a:endParaRPr lang="fr-BE" dirty="0"/>
          </a:p>
        </p:txBody>
      </p:sp>
      <p:sp>
        <p:nvSpPr>
          <p:cNvPr id="5" name="Espace réservé du numéro de diapositive 4">
            <a:extLst>
              <a:ext uri="{FF2B5EF4-FFF2-40B4-BE49-F238E27FC236}">
                <a16:creationId xmlns:a16="http://schemas.microsoft.com/office/drawing/2014/main" id="{D5731159-F092-77CA-AFFF-508A9AB6C8C9}"/>
              </a:ext>
            </a:extLst>
          </p:cNvPr>
          <p:cNvSpPr>
            <a:spLocks noGrp="1"/>
          </p:cNvSpPr>
          <p:nvPr>
            <p:ph type="sldNum" sz="quarter" idx="12"/>
          </p:nvPr>
        </p:nvSpPr>
        <p:spPr/>
        <p:txBody>
          <a:bodyPr/>
          <a:lstStyle/>
          <a:p>
            <a:fld id="{93BAEB93-0889-4378-AEAB-F737DCD1410F}" type="slidenum">
              <a:rPr lang="fr-FR" smtClean="0"/>
              <a:t>24</a:t>
            </a:fld>
            <a:endParaRPr lang="fr-FR"/>
          </a:p>
        </p:txBody>
      </p:sp>
      <p:graphicFrame>
        <p:nvGraphicFramePr>
          <p:cNvPr id="10" name="Tableau 9">
            <a:extLst>
              <a:ext uri="{FF2B5EF4-FFF2-40B4-BE49-F238E27FC236}">
                <a16:creationId xmlns:a16="http://schemas.microsoft.com/office/drawing/2014/main" id="{C81075D7-E8F5-3DE6-567E-14C2C85FA68F}"/>
              </a:ext>
            </a:extLst>
          </p:cNvPr>
          <p:cNvGraphicFramePr>
            <a:graphicFrameLocks noGrp="1"/>
          </p:cNvGraphicFramePr>
          <p:nvPr>
            <p:extLst>
              <p:ext uri="{D42A27DB-BD31-4B8C-83A1-F6EECF244321}">
                <p14:modId xmlns:p14="http://schemas.microsoft.com/office/powerpoint/2010/main" val="3043694813"/>
              </p:ext>
            </p:extLst>
          </p:nvPr>
        </p:nvGraphicFramePr>
        <p:xfrm>
          <a:off x="230214" y="753884"/>
          <a:ext cx="8763196" cy="3497580"/>
        </p:xfrm>
        <a:graphic>
          <a:graphicData uri="http://schemas.openxmlformats.org/drawingml/2006/table">
            <a:tbl>
              <a:tblPr firstRow="1" bandRow="1">
                <a:tableStyleId>{2A488322-F2BA-4B5B-9748-0D474271808F}</a:tableStyleId>
              </a:tblPr>
              <a:tblGrid>
                <a:gridCol w="1537403">
                  <a:extLst>
                    <a:ext uri="{9D8B030D-6E8A-4147-A177-3AD203B41FA5}">
                      <a16:colId xmlns:a16="http://schemas.microsoft.com/office/drawing/2014/main" val="3064888430"/>
                    </a:ext>
                  </a:extLst>
                </a:gridCol>
                <a:gridCol w="2549211">
                  <a:extLst>
                    <a:ext uri="{9D8B030D-6E8A-4147-A177-3AD203B41FA5}">
                      <a16:colId xmlns:a16="http://schemas.microsoft.com/office/drawing/2014/main" val="2119047270"/>
                    </a:ext>
                  </a:extLst>
                </a:gridCol>
                <a:gridCol w="2718529">
                  <a:extLst>
                    <a:ext uri="{9D8B030D-6E8A-4147-A177-3AD203B41FA5}">
                      <a16:colId xmlns:a16="http://schemas.microsoft.com/office/drawing/2014/main" val="2338920090"/>
                    </a:ext>
                  </a:extLst>
                </a:gridCol>
                <a:gridCol w="1958053">
                  <a:extLst>
                    <a:ext uri="{9D8B030D-6E8A-4147-A177-3AD203B41FA5}">
                      <a16:colId xmlns:a16="http://schemas.microsoft.com/office/drawing/2014/main" val="1253008704"/>
                    </a:ext>
                  </a:extLst>
                </a:gridCol>
              </a:tblGrid>
              <a:tr h="711161">
                <a:tc>
                  <a:txBody>
                    <a:bodyPr/>
                    <a:lstStyle/>
                    <a:p>
                      <a:endParaRPr lang="fr-BE" sz="2400" dirty="0"/>
                    </a:p>
                  </a:txBody>
                  <a:tcPr marL="68580" marR="68580" marT="34290" marB="34290">
                    <a:solidFill>
                      <a:schemeClr val="accent6">
                        <a:lumMod val="50000"/>
                      </a:schemeClr>
                    </a:solidFill>
                  </a:tcPr>
                </a:tc>
                <a:tc>
                  <a:txBody>
                    <a:bodyPr/>
                    <a:lstStyle/>
                    <a:p>
                      <a:pPr algn="ctr"/>
                      <a:r>
                        <a:rPr lang="fr-BE" sz="2400" dirty="0"/>
                        <a:t>t de fourrage réellement disponibles</a:t>
                      </a:r>
                    </a:p>
                  </a:txBody>
                  <a:tcPr marL="68580" marR="68580" marT="34290" marB="34290" anchor="ctr">
                    <a:solidFill>
                      <a:schemeClr val="accent6">
                        <a:lumMod val="50000"/>
                      </a:schemeClr>
                    </a:solidFill>
                  </a:tcPr>
                </a:tc>
                <a:tc>
                  <a:txBody>
                    <a:bodyPr/>
                    <a:lstStyle/>
                    <a:p>
                      <a:pPr algn="ctr"/>
                      <a:r>
                        <a:rPr lang="fr-BE" sz="2400" dirty="0"/>
                        <a:t>t de fourrage calculées via les tables</a:t>
                      </a:r>
                    </a:p>
                  </a:txBody>
                  <a:tcPr marL="68580" marR="68580" marT="34290" marB="34290" anchor="ctr">
                    <a:solidFill>
                      <a:schemeClr val="accent6">
                        <a:lumMod val="50000"/>
                      </a:schemeClr>
                    </a:solidFill>
                  </a:tcPr>
                </a:tc>
                <a:tc>
                  <a:txBody>
                    <a:bodyPr/>
                    <a:lstStyle/>
                    <a:p>
                      <a:pPr algn="ctr"/>
                      <a:r>
                        <a:rPr lang="fr-BE" sz="2400" dirty="0"/>
                        <a:t>Différence (t)</a:t>
                      </a:r>
                    </a:p>
                  </a:txBody>
                  <a:tcPr marL="68580" marR="68580" marT="34290" marB="34290" anchor="ctr">
                    <a:solidFill>
                      <a:schemeClr val="accent6">
                        <a:lumMod val="50000"/>
                      </a:schemeClr>
                    </a:solidFill>
                  </a:tcPr>
                </a:tc>
                <a:extLst>
                  <a:ext uri="{0D108BD9-81ED-4DB2-BD59-A6C34878D82A}">
                    <a16:rowId xmlns:a16="http://schemas.microsoft.com/office/drawing/2014/main" val="1902599520"/>
                  </a:ext>
                </a:extLst>
              </a:tr>
              <a:tr h="927147">
                <a:tc>
                  <a:txBody>
                    <a:bodyPr/>
                    <a:lstStyle/>
                    <a:p>
                      <a:pPr algn="ctr"/>
                      <a:r>
                        <a:rPr lang="fr-BE" sz="2400" dirty="0"/>
                        <a:t>Silo A</a:t>
                      </a:r>
                    </a:p>
                    <a:p>
                      <a:pPr algn="ctr"/>
                      <a:r>
                        <a:rPr lang="fr-BE" sz="2400" dirty="0"/>
                        <a:t>(V= 690 m</a:t>
                      </a:r>
                      <a:r>
                        <a:rPr lang="fr-BE" sz="2400" baseline="30000" dirty="0"/>
                        <a:t>3</a:t>
                      </a:r>
                      <a:r>
                        <a:rPr lang="fr-BE" sz="2400" dirty="0"/>
                        <a:t>)</a:t>
                      </a:r>
                    </a:p>
                  </a:txBody>
                  <a:tcPr marL="68580" marR="68580" marT="34290" marB="34290" anchor="ctr"/>
                </a:tc>
                <a:tc>
                  <a:txBody>
                    <a:bodyPr/>
                    <a:lstStyle/>
                    <a:p>
                      <a:pPr algn="ctr"/>
                      <a:r>
                        <a:rPr lang="fr-BE" sz="2400" dirty="0"/>
                        <a:t>210</a:t>
                      </a:r>
                    </a:p>
                  </a:txBody>
                  <a:tcPr marL="68580" marR="68580" marT="34290" marB="34290" anchor="ctr"/>
                </a:tc>
                <a:tc>
                  <a:txBody>
                    <a:bodyPr/>
                    <a:lstStyle/>
                    <a:p>
                      <a:pPr algn="ctr"/>
                      <a:r>
                        <a:rPr lang="fr-BE" sz="2400" dirty="0"/>
                        <a:t>199</a:t>
                      </a:r>
                    </a:p>
                  </a:txBody>
                  <a:tcPr marL="68580" marR="68580" marT="34290" marB="34290" anchor="ctr"/>
                </a:tc>
                <a:tc>
                  <a:txBody>
                    <a:bodyPr/>
                    <a:lstStyle/>
                    <a:p>
                      <a:pPr algn="ctr"/>
                      <a:r>
                        <a:rPr lang="fr-BE" sz="2400" dirty="0"/>
                        <a:t>-11</a:t>
                      </a:r>
                    </a:p>
                  </a:txBody>
                  <a:tcPr marL="68580" marR="68580" marT="34290" marB="34290" anchor="ctr"/>
                </a:tc>
                <a:extLst>
                  <a:ext uri="{0D108BD9-81ED-4DB2-BD59-A6C34878D82A}">
                    <a16:rowId xmlns:a16="http://schemas.microsoft.com/office/drawing/2014/main" val="1844925705"/>
                  </a:ext>
                </a:extLst>
              </a:tr>
              <a:tr h="927147">
                <a:tc>
                  <a:txBody>
                    <a:bodyPr/>
                    <a:lstStyle/>
                    <a:p>
                      <a:pPr algn="ctr"/>
                      <a:r>
                        <a:rPr lang="fr-BE" sz="2400" dirty="0"/>
                        <a:t>Silo B</a:t>
                      </a:r>
                    </a:p>
                    <a:p>
                      <a:pPr algn="ctr"/>
                      <a:r>
                        <a:rPr lang="fr-BE" sz="2400" dirty="0"/>
                        <a:t>(V= 550 m</a:t>
                      </a:r>
                      <a:r>
                        <a:rPr lang="fr-BE" sz="2400" baseline="30000" dirty="0"/>
                        <a:t>3</a:t>
                      </a:r>
                      <a:r>
                        <a:rPr lang="fr-BE" sz="2400" dirty="0"/>
                        <a:t>)</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400" dirty="0"/>
                        <a:t>130</a:t>
                      </a:r>
                    </a:p>
                  </a:txBody>
                  <a:tcPr marL="68580" marR="68580" marT="34290" marB="34290" anchor="ctr"/>
                </a:tc>
                <a:tc>
                  <a:txBody>
                    <a:bodyPr/>
                    <a:lstStyle/>
                    <a:p>
                      <a:pPr algn="ctr"/>
                      <a:r>
                        <a:rPr lang="fr-BE" sz="2400" dirty="0"/>
                        <a:t>154</a:t>
                      </a:r>
                    </a:p>
                  </a:txBody>
                  <a:tcPr marL="68580" marR="68580" marT="34290" marB="34290" anchor="ctr"/>
                </a:tc>
                <a:tc>
                  <a:txBody>
                    <a:bodyPr/>
                    <a:lstStyle/>
                    <a:p>
                      <a:pPr algn="ctr"/>
                      <a:r>
                        <a:rPr lang="fr-BE" sz="2400" dirty="0">
                          <a:solidFill>
                            <a:srgbClr val="C00000"/>
                          </a:solidFill>
                        </a:rPr>
                        <a:t>+24</a:t>
                      </a:r>
                    </a:p>
                  </a:txBody>
                  <a:tcPr marL="68580" marR="68580" marT="34290" marB="34290" anchor="ctr"/>
                </a:tc>
                <a:extLst>
                  <a:ext uri="{0D108BD9-81ED-4DB2-BD59-A6C34878D82A}">
                    <a16:rowId xmlns:a16="http://schemas.microsoft.com/office/drawing/2014/main" val="2616323962"/>
                  </a:ext>
                </a:extLst>
              </a:tr>
            </a:tbl>
          </a:graphicData>
        </a:graphic>
      </p:graphicFrame>
      <p:sp>
        <p:nvSpPr>
          <p:cNvPr id="4" name="ZoneTexte 3">
            <a:extLst>
              <a:ext uri="{FF2B5EF4-FFF2-40B4-BE49-F238E27FC236}">
                <a16:creationId xmlns:a16="http://schemas.microsoft.com/office/drawing/2014/main" id="{583C16CF-334C-160E-E230-CBA298930AC3}"/>
              </a:ext>
            </a:extLst>
          </p:cNvPr>
          <p:cNvSpPr txBox="1"/>
          <p:nvPr/>
        </p:nvSpPr>
        <p:spPr>
          <a:xfrm>
            <a:off x="230214" y="4355326"/>
            <a:ext cx="8885906" cy="1477328"/>
          </a:xfrm>
          <a:prstGeom prst="rect">
            <a:avLst/>
          </a:prstGeom>
          <a:noFill/>
        </p:spPr>
        <p:txBody>
          <a:bodyPr wrap="square" rtlCol="0">
            <a:spAutoFit/>
          </a:bodyPr>
          <a:lstStyle/>
          <a:p>
            <a:r>
              <a:rPr lang="fr-BE" sz="2400" dirty="0"/>
              <a:t>Surestimation de </a:t>
            </a:r>
            <a:r>
              <a:rPr lang="fr-BE" sz="2400" b="1" dirty="0">
                <a:solidFill>
                  <a:srgbClr val="FF0000"/>
                </a:solidFill>
              </a:rPr>
              <a:t>+/- 24 tonnes </a:t>
            </a:r>
            <a:r>
              <a:rPr lang="fr-BE" sz="2400" dirty="0"/>
              <a:t>via les tables </a:t>
            </a:r>
          </a:p>
          <a:p>
            <a:endParaRPr lang="fr-BE" dirty="0"/>
          </a:p>
          <a:p>
            <a:r>
              <a:rPr lang="fr-BE" sz="2400" dirty="0"/>
              <a:t>Cet hiver-là, 64 vaches en lactation avec +/- 800kg de MS distribués par jour </a:t>
            </a:r>
            <a:r>
              <a:rPr lang="fr-BE" sz="2400" dirty="0">
                <a:solidFill>
                  <a:srgbClr val="C00000"/>
                </a:solidFill>
              </a:rPr>
              <a:t>=&gt; 30 jours de surestimation !! </a:t>
            </a:r>
          </a:p>
        </p:txBody>
      </p:sp>
    </p:spTree>
    <p:extLst>
      <p:ext uri="{BB962C8B-B14F-4D97-AF65-F5344CB8AC3E}">
        <p14:creationId xmlns:p14="http://schemas.microsoft.com/office/powerpoint/2010/main" val="236808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B3672BF-86A6-7412-0D8D-C0F86A732BB6}"/>
              </a:ext>
            </a:extLst>
          </p:cNvPr>
          <p:cNvSpPr>
            <a:spLocks noGrp="1"/>
          </p:cNvSpPr>
          <p:nvPr>
            <p:ph type="sldNum" sz="quarter" idx="12"/>
          </p:nvPr>
        </p:nvSpPr>
        <p:spPr/>
        <p:txBody>
          <a:bodyPr/>
          <a:lstStyle/>
          <a:p>
            <a:fld id="{CE9BB57C-F1A4-4F47-9B85-E5ED6A7EC4CE}" type="slidenum">
              <a:rPr lang="fr-BE" smtClean="0"/>
              <a:t>25</a:t>
            </a:fld>
            <a:endParaRPr lang="fr-BE"/>
          </a:p>
        </p:txBody>
      </p:sp>
      <p:pic>
        <p:nvPicPr>
          <p:cNvPr id="9" name="Image 8" descr="Une image contenant arbre, plein air, nature, printemps&#10;&#10;Description générée automatiquement">
            <a:extLst>
              <a:ext uri="{FF2B5EF4-FFF2-40B4-BE49-F238E27FC236}">
                <a16:creationId xmlns:a16="http://schemas.microsoft.com/office/drawing/2014/main" id="{1AA07304-30F5-BE3C-5400-9D81BA6183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999" t="2357" r="16968" b="51420"/>
          <a:stretch/>
        </p:blipFill>
        <p:spPr>
          <a:xfrm rot="5400000">
            <a:off x="2099566" y="2574984"/>
            <a:ext cx="3921903" cy="2192305"/>
          </a:xfrm>
          <a:prstGeom prst="rect">
            <a:avLst/>
          </a:prstGeom>
        </p:spPr>
      </p:pic>
      <p:graphicFrame>
        <p:nvGraphicFramePr>
          <p:cNvPr id="7" name="Tableau 6">
            <a:extLst>
              <a:ext uri="{FF2B5EF4-FFF2-40B4-BE49-F238E27FC236}">
                <a16:creationId xmlns:a16="http://schemas.microsoft.com/office/drawing/2014/main" id="{04C33E88-2107-2C08-384C-E882E167FFCA}"/>
              </a:ext>
            </a:extLst>
          </p:cNvPr>
          <p:cNvGraphicFramePr>
            <a:graphicFrameLocks noGrp="1"/>
          </p:cNvGraphicFramePr>
          <p:nvPr>
            <p:extLst>
              <p:ext uri="{D42A27DB-BD31-4B8C-83A1-F6EECF244321}">
                <p14:modId xmlns:p14="http://schemas.microsoft.com/office/powerpoint/2010/main" val="3887671371"/>
              </p:ext>
            </p:extLst>
          </p:nvPr>
        </p:nvGraphicFramePr>
        <p:xfrm>
          <a:off x="578813" y="1699689"/>
          <a:ext cx="2192306" cy="3982912"/>
        </p:xfrm>
        <a:graphic>
          <a:graphicData uri="http://schemas.openxmlformats.org/drawingml/2006/table">
            <a:tbl>
              <a:tblPr>
                <a:tableStyleId>{6E25E649-3F16-4E02-A733-19D2CDBF48F0}</a:tableStyleId>
              </a:tblPr>
              <a:tblGrid>
                <a:gridCol w="1065348">
                  <a:extLst>
                    <a:ext uri="{9D8B030D-6E8A-4147-A177-3AD203B41FA5}">
                      <a16:colId xmlns:a16="http://schemas.microsoft.com/office/drawing/2014/main" val="3888722891"/>
                    </a:ext>
                  </a:extLst>
                </a:gridCol>
                <a:gridCol w="1126958">
                  <a:extLst>
                    <a:ext uri="{9D8B030D-6E8A-4147-A177-3AD203B41FA5}">
                      <a16:colId xmlns:a16="http://schemas.microsoft.com/office/drawing/2014/main" val="559018946"/>
                    </a:ext>
                  </a:extLst>
                </a:gridCol>
              </a:tblGrid>
              <a:tr h="543443">
                <a:tc gridSpan="2">
                  <a:txBody>
                    <a:bodyPr/>
                    <a:lstStyle/>
                    <a:p>
                      <a:pPr algn="ctr" fontAlgn="b"/>
                      <a:r>
                        <a:rPr lang="fr-BE" sz="1800" b="1" i="0" u="none" strike="noStrike" dirty="0">
                          <a:solidFill>
                            <a:sysClr val="windowText" lastClr="000000"/>
                          </a:solidFill>
                          <a:effectLst/>
                          <a:latin typeface="Calibri" panose="020F0502020204030204" pitchFamily="34" charset="0"/>
                        </a:rPr>
                        <a:t>C1-fin avril 2023</a:t>
                      </a:r>
                    </a:p>
                  </a:txBody>
                  <a:tcPr marL="5715" marR="5715" marT="5715" marB="0" anchor="ctr"/>
                </a:tc>
                <a:tc hMerge="1">
                  <a:txBody>
                    <a:bodyPr/>
                    <a:lstStyle/>
                    <a:p>
                      <a:pPr algn="ctr" fontAlgn="b"/>
                      <a:endParaRPr lang="fr-BE"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786741"/>
                  </a:ext>
                </a:extLst>
              </a:tr>
              <a:tr h="714802">
                <a:tc>
                  <a:txBody>
                    <a:bodyPr/>
                    <a:lstStyle/>
                    <a:p>
                      <a:pPr algn="ctr" fontAlgn="b"/>
                      <a:r>
                        <a:rPr lang="fr-BE" sz="1800" b="0" u="none" strike="noStrike" dirty="0">
                          <a:solidFill>
                            <a:sysClr val="windowText" lastClr="000000"/>
                          </a:solidFill>
                          <a:effectLst/>
                        </a:rPr>
                        <a:t>MS</a:t>
                      </a:r>
                      <a:endParaRPr lang="fr-BE" sz="1800" b="0" i="0" u="none" strike="noStrike" dirty="0">
                        <a:solidFill>
                          <a:sysClr val="windowText" lastClr="000000"/>
                        </a:solidFill>
                        <a:effectLst/>
                        <a:latin typeface="Calibri" panose="020F0502020204030204" pitchFamily="34" charset="0"/>
                      </a:endParaRPr>
                    </a:p>
                  </a:txBody>
                  <a:tcPr marL="5715" marR="5715" marT="5715" marB="0" anchor="ctr"/>
                </a:tc>
                <a:tc>
                  <a:txBody>
                    <a:bodyPr/>
                    <a:lstStyle/>
                    <a:p>
                      <a:pPr algn="ctr" fontAlgn="b"/>
                      <a:r>
                        <a:rPr lang="fr-BE" sz="1800" b="0" u="none" strike="noStrike" dirty="0">
                          <a:solidFill>
                            <a:srgbClr val="000000"/>
                          </a:solidFill>
                          <a:effectLst/>
                        </a:rPr>
                        <a:t>33%</a:t>
                      </a:r>
                      <a:endParaRPr lang="fr-BE"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156692334"/>
                  </a:ext>
                </a:extLst>
              </a:tr>
              <a:tr h="810836">
                <a:tc>
                  <a:txBody>
                    <a:bodyPr/>
                    <a:lstStyle/>
                    <a:p>
                      <a:pPr algn="ctr" fontAlgn="b"/>
                      <a:r>
                        <a:rPr lang="fr-BE" sz="1800" b="0" u="none" strike="noStrike" dirty="0">
                          <a:solidFill>
                            <a:sysClr val="windowText" lastClr="000000"/>
                          </a:solidFill>
                          <a:effectLst/>
                        </a:rPr>
                        <a:t>Pertes en kg de MS</a:t>
                      </a:r>
                      <a:endParaRPr lang="fr-BE" sz="1800" b="0" i="0" u="none" strike="noStrike" dirty="0">
                        <a:solidFill>
                          <a:sysClr val="windowText" lastClr="000000"/>
                        </a:solidFill>
                        <a:effectLst/>
                        <a:latin typeface="Calibri" panose="020F0502020204030204" pitchFamily="34" charset="0"/>
                      </a:endParaRPr>
                    </a:p>
                  </a:txBody>
                  <a:tcPr marL="5715" marR="5715" marT="5715" marB="0" anchor="ctr"/>
                </a:tc>
                <a:tc>
                  <a:txBody>
                    <a:bodyPr/>
                    <a:lstStyle/>
                    <a:p>
                      <a:pPr algn="ctr" fontAlgn="b"/>
                      <a:r>
                        <a:rPr lang="fr-BE" sz="1800" b="1" u="none" strike="noStrike" dirty="0">
                          <a:solidFill>
                            <a:srgbClr val="FF0000"/>
                          </a:solidFill>
                          <a:effectLst/>
                        </a:rPr>
                        <a:t>29%</a:t>
                      </a:r>
                      <a:endParaRPr lang="fr-BE" sz="1800" b="1"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982105096"/>
                  </a:ext>
                </a:extLst>
              </a:tr>
              <a:tr h="810836">
                <a:tc>
                  <a:txBody>
                    <a:bodyPr/>
                    <a:lstStyle/>
                    <a:p>
                      <a:pPr algn="ctr" fontAlgn="b"/>
                      <a:r>
                        <a:rPr lang="fr-BE" sz="1800" b="0" u="none" strike="noStrike" dirty="0">
                          <a:solidFill>
                            <a:sysClr val="windowText" lastClr="000000"/>
                          </a:solidFill>
                          <a:effectLst/>
                        </a:rPr>
                        <a:t>NNH3/N </a:t>
                      </a:r>
                      <a:r>
                        <a:rPr lang="fr-BE" sz="1800" b="0" u="none" strike="noStrike" dirty="0" err="1">
                          <a:solidFill>
                            <a:sysClr val="windowText" lastClr="000000"/>
                          </a:solidFill>
                          <a:effectLst/>
                        </a:rPr>
                        <a:t>tot</a:t>
                      </a:r>
                      <a:endParaRPr lang="fr-BE" sz="1800" b="0" i="0" u="none" strike="noStrike" dirty="0">
                        <a:solidFill>
                          <a:sysClr val="windowText" lastClr="000000"/>
                        </a:solidFill>
                        <a:effectLst/>
                        <a:latin typeface="Calibri" panose="020F0502020204030204" pitchFamily="34" charset="0"/>
                      </a:endParaRPr>
                    </a:p>
                  </a:txBody>
                  <a:tcPr marL="5715" marR="5715" marT="5715" marB="0" anchor="ctr"/>
                </a:tc>
                <a:tc>
                  <a:txBody>
                    <a:bodyPr/>
                    <a:lstStyle/>
                    <a:p>
                      <a:pPr algn="ctr" fontAlgn="b"/>
                      <a:r>
                        <a:rPr lang="fr-BE" sz="1800" b="1" u="none" strike="noStrike" dirty="0">
                          <a:solidFill>
                            <a:schemeClr val="accent6">
                              <a:lumMod val="50000"/>
                            </a:schemeClr>
                          </a:solidFill>
                          <a:effectLst/>
                        </a:rPr>
                        <a:t>12</a:t>
                      </a:r>
                      <a:endParaRPr lang="fr-BE" sz="1800" b="1" i="0" u="none" strike="noStrike" dirty="0">
                        <a:solidFill>
                          <a:schemeClr val="accent6">
                            <a:lumMod val="50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08410351"/>
                  </a:ext>
                </a:extLst>
              </a:tr>
              <a:tr h="1071284">
                <a:tc>
                  <a:txBody>
                    <a:bodyPr/>
                    <a:lstStyle/>
                    <a:p>
                      <a:pPr algn="ctr" fontAlgn="b"/>
                      <a:r>
                        <a:rPr lang="fr-BE" sz="1800" b="0" u="none" strike="noStrike" dirty="0">
                          <a:solidFill>
                            <a:sysClr val="windowText" lastClr="000000"/>
                          </a:solidFill>
                          <a:effectLst/>
                        </a:rPr>
                        <a:t>Acide butyrique</a:t>
                      </a:r>
                    </a:p>
                    <a:p>
                      <a:pPr marL="0" marR="0" lvl="0" indent="0" algn="ctr" defTabSz="914400" rtl="0" eaLnBrk="1" fontAlgn="b" latinLnBrk="0" hangingPunct="1">
                        <a:lnSpc>
                          <a:spcPct val="100000"/>
                        </a:lnSpc>
                        <a:spcBef>
                          <a:spcPts val="0"/>
                        </a:spcBef>
                        <a:spcAft>
                          <a:spcPts val="0"/>
                        </a:spcAft>
                        <a:buClrTx/>
                        <a:buSzTx/>
                        <a:buFontTx/>
                        <a:buNone/>
                        <a:tabLst/>
                        <a:defRPr/>
                      </a:pPr>
                      <a:r>
                        <a:rPr lang="fr-BE" sz="1800" b="0" u="none" strike="noStrike" dirty="0">
                          <a:solidFill>
                            <a:sysClr val="windowText" lastClr="000000"/>
                          </a:solidFill>
                          <a:effectLst/>
                        </a:rPr>
                        <a:t>(g/kg MS)</a:t>
                      </a:r>
                      <a:endParaRPr lang="fr-BE" sz="1800" b="0" i="0" u="none" strike="noStrike" dirty="0">
                        <a:solidFill>
                          <a:sysClr val="windowText" lastClr="000000"/>
                        </a:solidFill>
                        <a:effectLst/>
                        <a:latin typeface="Calibri" panose="020F0502020204030204" pitchFamily="34" charset="0"/>
                      </a:endParaRPr>
                    </a:p>
                  </a:txBody>
                  <a:tcPr marL="5715" marR="5715" marT="5715" marB="0" anchor="ctr"/>
                </a:tc>
                <a:tc>
                  <a:txBody>
                    <a:bodyPr/>
                    <a:lstStyle/>
                    <a:p>
                      <a:pPr algn="ctr" fontAlgn="b"/>
                      <a:r>
                        <a:rPr lang="fr-BE" sz="1800" b="1" u="none" strike="noStrike" dirty="0">
                          <a:solidFill>
                            <a:schemeClr val="accent6">
                              <a:lumMod val="50000"/>
                            </a:schemeClr>
                          </a:solidFill>
                          <a:effectLst/>
                        </a:rPr>
                        <a:t>34 </a:t>
                      </a:r>
                      <a:endParaRPr lang="fr-BE" sz="1800" b="1" i="0" u="none" strike="noStrike" dirty="0">
                        <a:solidFill>
                          <a:schemeClr val="accent6">
                            <a:lumMod val="50000"/>
                          </a:schemeClr>
                        </a:solidFill>
                        <a:effectLst/>
                        <a:latin typeface="Calibri" panose="020F0502020204030204" pitchFamily="34" charset="0"/>
                      </a:endParaRPr>
                    </a:p>
                    <a:p>
                      <a:pPr algn="ctr" fontAlgn="b"/>
                      <a:r>
                        <a:rPr lang="fr-BE" sz="1800" b="1" i="0" u="none" strike="noStrike" dirty="0">
                          <a:solidFill>
                            <a:schemeClr val="accent6">
                              <a:lumMod val="50000"/>
                            </a:schemeClr>
                          </a:solidFill>
                          <a:effectLst/>
                          <a:latin typeface="Calibri" panose="020F0502020204030204" pitchFamily="34" charset="0"/>
                        </a:rPr>
                        <a:t>(idéal maximum 5g/kg MS)</a:t>
                      </a:r>
                      <a:endParaRPr lang="fr-BE" sz="1800" b="1" u="none" strike="noStrike" dirty="0">
                        <a:solidFill>
                          <a:schemeClr val="accent6">
                            <a:lumMod val="50000"/>
                          </a:schemeClr>
                        </a:solidFill>
                        <a:effectLst/>
                      </a:endParaRPr>
                    </a:p>
                  </a:txBody>
                  <a:tcPr marL="5715" marR="5715" marT="5715" marB="0" anchor="ctr"/>
                </a:tc>
                <a:extLst>
                  <a:ext uri="{0D108BD9-81ED-4DB2-BD59-A6C34878D82A}">
                    <a16:rowId xmlns:a16="http://schemas.microsoft.com/office/drawing/2014/main" val="4021526861"/>
                  </a:ext>
                </a:extLst>
              </a:tr>
            </a:tbl>
          </a:graphicData>
        </a:graphic>
      </p:graphicFrame>
      <p:sp>
        <p:nvSpPr>
          <p:cNvPr id="3" name="ZoneTexte 2">
            <a:extLst>
              <a:ext uri="{FF2B5EF4-FFF2-40B4-BE49-F238E27FC236}">
                <a16:creationId xmlns:a16="http://schemas.microsoft.com/office/drawing/2014/main" id="{95DDBB7C-1E88-6274-E356-DCC79B085E36}"/>
              </a:ext>
            </a:extLst>
          </p:cNvPr>
          <p:cNvSpPr txBox="1"/>
          <p:nvPr/>
        </p:nvSpPr>
        <p:spPr>
          <a:xfrm>
            <a:off x="107504" y="897240"/>
            <a:ext cx="6140372" cy="461665"/>
          </a:xfrm>
          <a:prstGeom prst="rect">
            <a:avLst/>
          </a:prstGeom>
          <a:noFill/>
        </p:spPr>
        <p:txBody>
          <a:bodyPr wrap="square" rtlCol="0">
            <a:spAutoFit/>
          </a:bodyPr>
          <a:lstStyle/>
          <a:p>
            <a:r>
              <a:rPr lang="fr-BE" sz="2400" b="1" dirty="0">
                <a:solidFill>
                  <a:schemeClr val="bg1">
                    <a:lumMod val="50000"/>
                  </a:schemeClr>
                </a:solidFill>
              </a:rPr>
              <a:t>Risque de fermentation butyrique</a:t>
            </a:r>
          </a:p>
        </p:txBody>
      </p:sp>
      <p:pic>
        <p:nvPicPr>
          <p:cNvPr id="12" name="Image 11" descr="Une image contenant plein air, ciel, herbe, canapé&#10;&#10;Description générée automatiquement">
            <a:extLst>
              <a:ext uri="{FF2B5EF4-FFF2-40B4-BE49-F238E27FC236}">
                <a16:creationId xmlns:a16="http://schemas.microsoft.com/office/drawing/2014/main" id="{F96B4498-4F81-BC50-950D-693C1897E58C}"/>
              </a:ext>
            </a:extLst>
          </p:cNvPr>
          <p:cNvPicPr>
            <a:picLocks noChangeAspect="1"/>
          </p:cNvPicPr>
          <p:nvPr/>
        </p:nvPicPr>
        <p:blipFill>
          <a:blip r:embed="rId4" cstate="screen">
            <a:extLst>
              <a:ext uri="{28A0092B-C50C-407E-A947-70E740481C1C}">
                <a14:useLocalDpi xmlns:a14="http://schemas.microsoft.com/office/drawing/2010/main"/>
              </a:ext>
            </a:extLst>
          </a:blip>
          <a:srcRect l="8315" t="6161" r="34053" b="10620"/>
          <a:stretch/>
        </p:blipFill>
        <p:spPr>
          <a:xfrm>
            <a:off x="5766398" y="1699689"/>
            <a:ext cx="2937987" cy="2062219"/>
          </a:xfrm>
          <a:prstGeom prst="rect">
            <a:avLst/>
          </a:prstGeom>
        </p:spPr>
      </p:pic>
      <p:graphicFrame>
        <p:nvGraphicFramePr>
          <p:cNvPr id="13" name="Espace réservé du contenu 3">
            <a:extLst>
              <a:ext uri="{FF2B5EF4-FFF2-40B4-BE49-F238E27FC236}">
                <a16:creationId xmlns:a16="http://schemas.microsoft.com/office/drawing/2014/main" id="{53CC4019-45FA-0098-137A-CAA10FC15F27}"/>
              </a:ext>
            </a:extLst>
          </p:cNvPr>
          <p:cNvGraphicFramePr>
            <a:graphicFrameLocks noGrp="1"/>
          </p:cNvGraphicFramePr>
          <p:nvPr>
            <p:ph idx="1"/>
            <p:extLst>
              <p:ext uri="{D42A27DB-BD31-4B8C-83A1-F6EECF244321}">
                <p14:modId xmlns:p14="http://schemas.microsoft.com/office/powerpoint/2010/main" val="2764068947"/>
              </p:ext>
            </p:extLst>
          </p:nvPr>
        </p:nvGraphicFramePr>
        <p:xfrm>
          <a:off x="5709248" y="3845095"/>
          <a:ext cx="3183232" cy="2148269"/>
        </p:xfrm>
        <a:graphic>
          <a:graphicData uri="http://schemas.openxmlformats.org/drawingml/2006/table">
            <a:tbl>
              <a:tblPr firstRow="1" firstCol="1" bandRow="1">
                <a:tableStyleId>{2D5ABB26-0587-4C30-8999-92F81FD0307C}</a:tableStyleId>
              </a:tblPr>
              <a:tblGrid>
                <a:gridCol w="2481766">
                  <a:extLst>
                    <a:ext uri="{9D8B030D-6E8A-4147-A177-3AD203B41FA5}">
                      <a16:colId xmlns:a16="http://schemas.microsoft.com/office/drawing/2014/main" val="3122844414"/>
                    </a:ext>
                  </a:extLst>
                </a:gridCol>
                <a:gridCol w="701466">
                  <a:extLst>
                    <a:ext uri="{9D8B030D-6E8A-4147-A177-3AD203B41FA5}">
                      <a16:colId xmlns:a16="http://schemas.microsoft.com/office/drawing/2014/main" val="1327898106"/>
                    </a:ext>
                  </a:extLst>
                </a:gridCol>
              </a:tblGrid>
              <a:tr h="314933">
                <a:tc gridSpan="2">
                  <a:txBody>
                    <a:bodyPr/>
                    <a:lstStyle/>
                    <a:p>
                      <a:pPr algn="ctr">
                        <a:lnSpc>
                          <a:spcPct val="125000"/>
                        </a:lnSpc>
                        <a:spcAft>
                          <a:spcPts val="800"/>
                        </a:spcAft>
                      </a:pPr>
                      <a:r>
                        <a:rPr lang="fr-BE" sz="1800" b="1" dirty="0">
                          <a:effectLst/>
                        </a:rPr>
                        <a:t>C1- fin mai 2024</a:t>
                      </a:r>
                      <a:endParaRPr lang="fr-BE" sz="18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hMerge="1">
                  <a:txBody>
                    <a:bodyPr/>
                    <a:lstStyle/>
                    <a:p>
                      <a:endParaRPr lang="fr-BE"/>
                    </a:p>
                  </a:txBody>
                  <a:tcPr/>
                </a:tc>
                <a:extLst>
                  <a:ext uri="{0D108BD9-81ED-4DB2-BD59-A6C34878D82A}">
                    <a16:rowId xmlns:a16="http://schemas.microsoft.com/office/drawing/2014/main" val="3711916966"/>
                  </a:ext>
                </a:extLst>
              </a:tr>
              <a:tr h="314933">
                <a:tc>
                  <a:txBody>
                    <a:bodyPr/>
                    <a:lstStyle/>
                    <a:p>
                      <a:pPr algn="ctr">
                        <a:lnSpc>
                          <a:spcPct val="125000"/>
                        </a:lnSpc>
                        <a:spcAft>
                          <a:spcPts val="800"/>
                        </a:spcAft>
                      </a:pPr>
                      <a:r>
                        <a:rPr lang="fr-BE" sz="1800">
                          <a:effectLst/>
                        </a:rPr>
                        <a:t>MS (%)</a:t>
                      </a:r>
                      <a:endParaRPr lang="fr-BE"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5000"/>
                        </a:lnSpc>
                        <a:spcAft>
                          <a:spcPts val="800"/>
                        </a:spcAft>
                      </a:pPr>
                      <a:r>
                        <a:rPr lang="fr-BE" sz="1800">
                          <a:effectLst/>
                        </a:rPr>
                        <a:t>17</a:t>
                      </a:r>
                      <a:endParaRPr lang="fr-BE"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646125173"/>
                  </a:ext>
                </a:extLst>
              </a:tr>
              <a:tr h="315621">
                <a:tc>
                  <a:txBody>
                    <a:bodyPr/>
                    <a:lstStyle/>
                    <a:p>
                      <a:pPr algn="ctr">
                        <a:lnSpc>
                          <a:spcPct val="125000"/>
                        </a:lnSpc>
                        <a:spcAft>
                          <a:spcPts val="800"/>
                        </a:spcAft>
                      </a:pPr>
                      <a:r>
                        <a:rPr lang="fr-BE" sz="1800">
                          <a:effectLst/>
                        </a:rPr>
                        <a:t>Sucres (g/kg MS)</a:t>
                      </a:r>
                      <a:endParaRPr lang="fr-BE"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5000"/>
                        </a:lnSpc>
                        <a:spcAft>
                          <a:spcPts val="800"/>
                        </a:spcAft>
                      </a:pPr>
                      <a:r>
                        <a:rPr lang="fr-BE" sz="1800" dirty="0">
                          <a:effectLst/>
                          <a:latin typeface="Aptos" panose="020B0004020202020204" pitchFamily="34" charset="0"/>
                          <a:ea typeface="Times New Roman" panose="02020603050405020304" pitchFamily="18" charset="0"/>
                          <a:cs typeface="Times New Roman" panose="02020603050405020304" pitchFamily="18" charset="0"/>
                        </a:rPr>
                        <a:t>0</a:t>
                      </a:r>
                    </a:p>
                  </a:txBody>
                  <a:tcPr marL="51435" marR="51435" marT="0" marB="0" anchor="ctr"/>
                </a:tc>
                <a:extLst>
                  <a:ext uri="{0D108BD9-81ED-4DB2-BD59-A6C34878D82A}">
                    <a16:rowId xmlns:a16="http://schemas.microsoft.com/office/drawing/2014/main" val="3774586574"/>
                  </a:ext>
                </a:extLst>
              </a:tr>
              <a:tr h="314933">
                <a:tc>
                  <a:txBody>
                    <a:bodyPr/>
                    <a:lstStyle/>
                    <a:p>
                      <a:pPr algn="ctr">
                        <a:lnSpc>
                          <a:spcPct val="125000"/>
                        </a:lnSpc>
                        <a:spcAft>
                          <a:spcPts val="800"/>
                        </a:spcAft>
                      </a:pPr>
                      <a:r>
                        <a:rPr lang="fr-BE" sz="1800">
                          <a:effectLst/>
                        </a:rPr>
                        <a:t>pH</a:t>
                      </a:r>
                      <a:endParaRPr lang="fr-BE" sz="180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5000"/>
                        </a:lnSpc>
                        <a:spcAft>
                          <a:spcPts val="800"/>
                        </a:spcAft>
                      </a:pPr>
                      <a:r>
                        <a:rPr lang="fr-BE" sz="1800" dirty="0">
                          <a:solidFill>
                            <a:srgbClr val="C00000"/>
                          </a:solidFill>
                          <a:effectLst/>
                        </a:rPr>
                        <a:t>4,2</a:t>
                      </a:r>
                      <a:endParaRPr lang="fr-BE" sz="18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364456853"/>
                  </a:ext>
                </a:extLst>
              </a:tr>
              <a:tr h="314933">
                <a:tc>
                  <a:txBody>
                    <a:bodyPr/>
                    <a:lstStyle/>
                    <a:p>
                      <a:pPr algn="ctr">
                        <a:lnSpc>
                          <a:spcPct val="125000"/>
                        </a:lnSpc>
                        <a:spcAft>
                          <a:spcPts val="800"/>
                        </a:spcAft>
                      </a:pPr>
                      <a:r>
                        <a:rPr lang="fr-BE" sz="1800" dirty="0">
                          <a:effectLst/>
                        </a:rPr>
                        <a:t>NNH3/N </a:t>
                      </a:r>
                      <a:r>
                        <a:rPr lang="fr-BE" sz="1800" dirty="0" err="1">
                          <a:effectLst/>
                        </a:rPr>
                        <a:t>tot</a:t>
                      </a:r>
                      <a:endParaRPr lang="fr-BE"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ct val="125000"/>
                        </a:lnSpc>
                        <a:spcAft>
                          <a:spcPts val="800"/>
                        </a:spcAft>
                      </a:pPr>
                      <a:r>
                        <a:rPr lang="fr-BE" sz="1800" dirty="0">
                          <a:solidFill>
                            <a:srgbClr val="C00000"/>
                          </a:solidFill>
                          <a:effectLst/>
                        </a:rPr>
                        <a:t>12,3</a:t>
                      </a:r>
                      <a:endParaRPr lang="fr-BE" sz="18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760050700"/>
                  </a:ext>
                </a:extLst>
              </a:tr>
              <a:tr h="540314">
                <a:tc>
                  <a:txBody>
                    <a:bodyPr/>
                    <a:lstStyle/>
                    <a:p>
                      <a:pPr algn="ctr" fontAlgn="b"/>
                      <a:r>
                        <a:rPr lang="fr-BE" sz="1800" b="0" u="none" strike="noStrike" dirty="0">
                          <a:solidFill>
                            <a:sysClr val="windowText" lastClr="000000"/>
                          </a:solidFill>
                          <a:effectLst/>
                        </a:rPr>
                        <a:t>Acide butyrique</a:t>
                      </a:r>
                    </a:p>
                    <a:p>
                      <a:pPr marL="0" marR="0" lvl="0" indent="0" algn="ctr" defTabSz="914400" rtl="0" eaLnBrk="1" fontAlgn="b" latinLnBrk="0" hangingPunct="1">
                        <a:lnSpc>
                          <a:spcPct val="100000"/>
                        </a:lnSpc>
                        <a:spcBef>
                          <a:spcPts val="0"/>
                        </a:spcBef>
                        <a:spcAft>
                          <a:spcPts val="0"/>
                        </a:spcAft>
                        <a:buClrTx/>
                        <a:buSzTx/>
                        <a:buFontTx/>
                        <a:buNone/>
                        <a:tabLst/>
                        <a:defRPr/>
                      </a:pPr>
                      <a:r>
                        <a:rPr lang="fr-BE" sz="1800" b="0" u="none" strike="noStrike" dirty="0">
                          <a:solidFill>
                            <a:sysClr val="windowText" lastClr="000000"/>
                          </a:solidFill>
                          <a:effectLst/>
                        </a:rPr>
                        <a:t>(g/kg MS)</a:t>
                      </a:r>
                      <a:endParaRPr lang="fr-BE" sz="1800" b="0" i="0" u="none" strike="noStrike" dirty="0">
                        <a:solidFill>
                          <a:sysClr val="windowText" lastClr="000000"/>
                        </a:solidFill>
                        <a:effectLst/>
                        <a:latin typeface="Calibri" panose="020F0502020204030204" pitchFamily="34" charset="0"/>
                      </a:endParaRPr>
                    </a:p>
                  </a:txBody>
                  <a:tcPr marL="51435" marR="51435" marT="0" marB="0" anchor="ctr">
                    <a:lnB w="28575" cap="flat" cmpd="sng" algn="ctr">
                      <a:solidFill>
                        <a:schemeClr val="tx1"/>
                      </a:solidFill>
                      <a:prstDash val="solid"/>
                      <a:round/>
                      <a:headEnd type="none" w="med" len="med"/>
                      <a:tailEnd type="none" w="med" len="med"/>
                    </a:lnB>
                  </a:tcPr>
                </a:tc>
                <a:tc>
                  <a:txBody>
                    <a:bodyPr/>
                    <a:lstStyle/>
                    <a:p>
                      <a:pPr algn="ctr">
                        <a:lnSpc>
                          <a:spcPct val="125000"/>
                        </a:lnSpc>
                        <a:spcAft>
                          <a:spcPts val="800"/>
                        </a:spcAft>
                      </a:pPr>
                      <a:r>
                        <a:rPr lang="fr-BE" sz="18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rPr>
                        <a:t>36</a:t>
                      </a:r>
                    </a:p>
                  </a:txBody>
                  <a:tcPr marL="51435" marR="51435"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0088279"/>
                  </a:ext>
                </a:extLst>
              </a:tr>
            </a:tbl>
          </a:graphicData>
        </a:graphic>
      </p:graphicFrame>
      <p:sp>
        <p:nvSpPr>
          <p:cNvPr id="2" name="Titre 3">
            <a:extLst>
              <a:ext uri="{FF2B5EF4-FFF2-40B4-BE49-F238E27FC236}">
                <a16:creationId xmlns:a16="http://schemas.microsoft.com/office/drawing/2014/main" id="{CD0E9E77-166D-C562-B7F9-5140132383A3}"/>
              </a:ext>
            </a:extLst>
          </p:cNvPr>
          <p:cNvSpPr>
            <a:spLocks noGrp="1"/>
          </p:cNvSpPr>
          <p:nvPr>
            <p:ph type="title"/>
          </p:nvPr>
        </p:nvSpPr>
        <p:spPr>
          <a:xfrm>
            <a:off x="251520" y="138404"/>
            <a:ext cx="8640960" cy="562074"/>
          </a:xfrm>
        </p:spPr>
        <p:txBody>
          <a:bodyPr/>
          <a:lstStyle/>
          <a:p>
            <a:r>
              <a:rPr lang="fr-FR" dirty="0"/>
              <a:t>Propreté des chantiers d’ensilage</a:t>
            </a:r>
            <a:endParaRPr lang="fr-BE" dirty="0"/>
          </a:p>
        </p:txBody>
      </p:sp>
    </p:spTree>
    <p:extLst>
      <p:ext uri="{BB962C8B-B14F-4D97-AF65-F5344CB8AC3E}">
        <p14:creationId xmlns:p14="http://schemas.microsoft.com/office/powerpoint/2010/main" val="143304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C13AD-F6DE-EBF7-06A5-21FB3399005A}"/>
              </a:ext>
            </a:extLst>
          </p:cNvPr>
          <p:cNvSpPr>
            <a:spLocks noGrp="1"/>
          </p:cNvSpPr>
          <p:nvPr>
            <p:ph type="title"/>
          </p:nvPr>
        </p:nvSpPr>
        <p:spPr/>
        <p:txBody>
          <a:bodyPr/>
          <a:lstStyle/>
          <a:p>
            <a:r>
              <a:rPr lang="fr-BE" dirty="0"/>
              <a:t>La base: produire des fourrages de qualité</a:t>
            </a:r>
          </a:p>
        </p:txBody>
      </p:sp>
      <p:pic>
        <p:nvPicPr>
          <p:cNvPr id="3" name="Image 2">
            <a:extLst>
              <a:ext uri="{FF2B5EF4-FFF2-40B4-BE49-F238E27FC236}">
                <a16:creationId xmlns:a16="http://schemas.microsoft.com/office/drawing/2014/main" id="{63EE90A1-4A54-043A-D506-8964B8F344F3}"/>
              </a:ext>
            </a:extLst>
          </p:cNvPr>
          <p:cNvPicPr>
            <a:picLocks noChangeAspect="1"/>
          </p:cNvPicPr>
          <p:nvPr/>
        </p:nvPicPr>
        <p:blipFill>
          <a:blip r:embed="rId2"/>
          <a:stretch>
            <a:fillRect/>
          </a:stretch>
        </p:blipFill>
        <p:spPr>
          <a:xfrm>
            <a:off x="1112141" y="705992"/>
            <a:ext cx="6919718" cy="5607498"/>
          </a:xfrm>
          <a:prstGeom prst="rect">
            <a:avLst/>
          </a:prstGeom>
        </p:spPr>
      </p:pic>
      <p:cxnSp>
        <p:nvCxnSpPr>
          <p:cNvPr id="5" name="Connecteur droit 4">
            <a:extLst>
              <a:ext uri="{FF2B5EF4-FFF2-40B4-BE49-F238E27FC236}">
                <a16:creationId xmlns:a16="http://schemas.microsoft.com/office/drawing/2014/main" id="{76BD90B2-2E00-1149-6F40-BA25F52939A0}"/>
              </a:ext>
            </a:extLst>
          </p:cNvPr>
          <p:cNvCxnSpPr>
            <a:cxnSpLocks/>
          </p:cNvCxnSpPr>
          <p:nvPr/>
        </p:nvCxnSpPr>
        <p:spPr>
          <a:xfrm>
            <a:off x="1691680" y="2348880"/>
            <a:ext cx="5688632" cy="0"/>
          </a:xfrm>
          <a:prstGeom prst="line">
            <a:avLst/>
          </a:prstGeom>
          <a:ln w="317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E25B4F09-7B64-CD68-C2CA-7862EE155386}"/>
              </a:ext>
            </a:extLst>
          </p:cNvPr>
          <p:cNvCxnSpPr>
            <a:cxnSpLocks/>
          </p:cNvCxnSpPr>
          <p:nvPr/>
        </p:nvCxnSpPr>
        <p:spPr>
          <a:xfrm>
            <a:off x="1835696" y="2276872"/>
            <a:ext cx="5688632"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D0E4F5E-A760-97CE-0853-EADDDC6973F3}"/>
              </a:ext>
            </a:extLst>
          </p:cNvPr>
          <p:cNvSpPr txBox="1">
            <a:spLocks/>
          </p:cNvSpPr>
          <p:nvPr/>
        </p:nvSpPr>
        <p:spPr>
          <a:xfrm>
            <a:off x="107504" y="744870"/>
            <a:ext cx="8642350" cy="504825"/>
          </a:xfrm>
          <a:prstGeom prst="rect">
            <a:avLst/>
          </a:prstGeom>
        </p:spPr>
        <p:txBody>
          <a:bodyPr/>
          <a:lstStyle>
            <a:lvl1pPr marL="342900" indent="-342900" algn="just"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357188" indent="-357188" algn="just" defTabSz="914400" rtl="0" eaLnBrk="1" latinLnBrk="0" hangingPunct="1">
              <a:spcBef>
                <a:spcPct val="20000"/>
              </a:spcBef>
              <a:buFontTx/>
              <a:buBlip>
                <a:blip r:embed="rId3"/>
              </a:buBlip>
              <a:defRPr sz="2000" kern="1200">
                <a:solidFill>
                  <a:schemeClr val="tx1"/>
                </a:solidFill>
                <a:latin typeface="+mn-lt"/>
                <a:ea typeface="+mn-ea"/>
                <a:cs typeface="+mn-cs"/>
              </a:defRPr>
            </a:lvl2pPr>
            <a:lvl3pPr marL="715963" indent="-358775"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073150" indent="-357188"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431925" indent="-358775" algn="just" defTabSz="914400" rtl="0" eaLnBrk="1" latinLnBrk="0" hangingPunct="1">
              <a:spcBef>
                <a:spcPct val="20000"/>
              </a:spcBef>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err="1">
                <a:solidFill>
                  <a:schemeClr val="bg1">
                    <a:lumMod val="50000"/>
                  </a:schemeClr>
                </a:solidFill>
              </a:rPr>
              <a:t>Teneurs</a:t>
            </a:r>
            <a:r>
              <a:rPr lang="en-US" b="1" dirty="0">
                <a:solidFill>
                  <a:schemeClr val="bg1">
                    <a:lumMod val="50000"/>
                  </a:schemeClr>
                </a:solidFill>
              </a:rPr>
              <a:t> </a:t>
            </a:r>
            <a:r>
              <a:rPr lang="en-US" b="1" dirty="0" err="1">
                <a:solidFill>
                  <a:schemeClr val="bg1">
                    <a:lumMod val="50000"/>
                  </a:schemeClr>
                </a:solidFill>
              </a:rPr>
              <a:t>en</a:t>
            </a:r>
            <a:r>
              <a:rPr lang="en-US" b="1" dirty="0">
                <a:solidFill>
                  <a:schemeClr val="bg1">
                    <a:lumMod val="50000"/>
                  </a:schemeClr>
                </a:solidFill>
              </a:rPr>
              <a:t> VEM et MAT des C1 </a:t>
            </a:r>
            <a:r>
              <a:rPr lang="en-US" b="1" dirty="0" err="1">
                <a:solidFill>
                  <a:schemeClr val="bg1">
                    <a:lumMod val="50000"/>
                  </a:schemeClr>
                </a:solidFill>
              </a:rPr>
              <a:t>d’une</a:t>
            </a:r>
            <a:r>
              <a:rPr lang="en-US" b="1" dirty="0">
                <a:solidFill>
                  <a:schemeClr val="bg1">
                    <a:lumMod val="50000"/>
                  </a:schemeClr>
                </a:solidFill>
              </a:rPr>
              <a:t> </a:t>
            </a:r>
            <a:r>
              <a:rPr lang="en-US" b="1" dirty="0" err="1">
                <a:solidFill>
                  <a:schemeClr val="bg1">
                    <a:lumMod val="50000"/>
                  </a:schemeClr>
                </a:solidFill>
              </a:rPr>
              <a:t>ferme</a:t>
            </a:r>
            <a:r>
              <a:rPr lang="en-US" b="1" dirty="0">
                <a:solidFill>
                  <a:schemeClr val="bg1">
                    <a:lumMod val="50000"/>
                  </a:schemeClr>
                </a:solidFill>
              </a:rPr>
              <a:t> </a:t>
            </a:r>
            <a:r>
              <a:rPr lang="en-US" b="1" dirty="0" err="1">
                <a:solidFill>
                  <a:schemeClr val="bg1">
                    <a:lumMod val="50000"/>
                  </a:schemeClr>
                </a:solidFill>
              </a:rPr>
              <a:t>laitière</a:t>
            </a:r>
            <a:r>
              <a:rPr lang="en-US" b="1" dirty="0">
                <a:solidFill>
                  <a:schemeClr val="bg1">
                    <a:lumMod val="50000"/>
                  </a:schemeClr>
                </a:solidFill>
              </a:rPr>
              <a:t> Ardenne de 2006 à 2024</a:t>
            </a:r>
          </a:p>
        </p:txBody>
      </p:sp>
    </p:spTree>
    <p:extLst>
      <p:ext uri="{BB962C8B-B14F-4D97-AF65-F5344CB8AC3E}">
        <p14:creationId xmlns:p14="http://schemas.microsoft.com/office/powerpoint/2010/main" val="299272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pâturage: gestion </a:t>
            </a:r>
          </a:p>
        </p:txBody>
      </p:sp>
      <p:sp>
        <p:nvSpPr>
          <p:cNvPr id="3" name="ZoneTexte 2"/>
          <p:cNvSpPr txBox="1"/>
          <p:nvPr/>
        </p:nvSpPr>
        <p:spPr>
          <a:xfrm>
            <a:off x="0" y="3594966"/>
            <a:ext cx="9144000" cy="2677656"/>
          </a:xfrm>
          <a:prstGeom prst="rect">
            <a:avLst/>
          </a:prstGeom>
          <a:noFill/>
        </p:spPr>
        <p:txBody>
          <a:bodyPr wrap="square" rtlCol="0">
            <a:spAutoFit/>
          </a:bodyPr>
          <a:lstStyle/>
          <a:p>
            <a:pPr marL="285750" indent="-285750">
              <a:buFont typeface="Wingdings" panose="05000000000000000000" pitchFamily="2" charset="2"/>
              <a:buChar char="Ø"/>
            </a:pPr>
            <a:r>
              <a:rPr lang="fr-BE" sz="2800" dirty="0"/>
              <a:t> Bien pâturer, c’est exploiter l’herbe tôt et ras (et tard)</a:t>
            </a:r>
          </a:p>
          <a:p>
            <a:pPr marL="285750" indent="-285750">
              <a:buFont typeface="Wingdings" panose="05000000000000000000" pitchFamily="2" charset="2"/>
              <a:buChar char="Ø"/>
            </a:pPr>
            <a:r>
              <a:rPr lang="fr-BE" sz="2800" dirty="0"/>
              <a:t> Point de vue économique:</a:t>
            </a:r>
          </a:p>
          <a:p>
            <a:endParaRPr lang="fr-BE" sz="2800" dirty="0"/>
          </a:p>
          <a:p>
            <a:pPr marL="357188" lvl="1" indent="-88900">
              <a:buFont typeface="Wingdings" panose="05000000000000000000" pitchFamily="2" charset="2"/>
              <a:buChar char="Ø"/>
            </a:pPr>
            <a:r>
              <a:rPr lang="fr-BE" sz="2000" dirty="0"/>
              <a:t> Herbe pâturée: +/- 50-60€/t MS vs herbe récoltée: +/- 150€/t MS </a:t>
            </a:r>
            <a:r>
              <a:rPr lang="fr-BE" sz="1600" dirty="0"/>
              <a:t>(projet </a:t>
            </a:r>
            <a:r>
              <a:rPr lang="fr-BE" sz="1600" dirty="0" err="1"/>
              <a:t>Perel</a:t>
            </a:r>
            <a:r>
              <a:rPr lang="fr-BE" sz="1600" dirty="0"/>
              <a:t>, 2018)</a:t>
            </a:r>
          </a:p>
          <a:p>
            <a:pPr marL="357188" lvl="1"/>
            <a:endParaRPr lang="fr-BE" sz="1600" dirty="0"/>
          </a:p>
          <a:p>
            <a:pPr marL="1200150" lvl="2" indent="-285750">
              <a:buFont typeface="Wingdings" panose="05000000000000000000" pitchFamily="2" charset="2"/>
              <a:buChar char="Ø"/>
            </a:pPr>
            <a:r>
              <a:rPr lang="fr-BE" sz="2400" b="1" dirty="0"/>
              <a:t>Il faut produire +/- 1500 l de lait en plus à l’ha pour payer la fauche</a:t>
            </a:r>
          </a:p>
        </p:txBody>
      </p:sp>
      <p:sp>
        <p:nvSpPr>
          <p:cNvPr id="4" name="ZoneTexte 3"/>
          <p:cNvSpPr txBox="1"/>
          <p:nvPr/>
        </p:nvSpPr>
        <p:spPr>
          <a:xfrm>
            <a:off x="0" y="700478"/>
            <a:ext cx="9144000" cy="830997"/>
          </a:xfrm>
          <a:prstGeom prst="rect">
            <a:avLst/>
          </a:prstGeom>
          <a:solidFill>
            <a:schemeClr val="bg1"/>
          </a:solidFill>
        </p:spPr>
        <p:txBody>
          <a:bodyPr wrap="square" rtlCol="0">
            <a:spAutoFit/>
          </a:bodyPr>
          <a:lstStyle/>
          <a:p>
            <a:r>
              <a:rPr lang="fr-BE" sz="2400" dirty="0"/>
              <a:t>Cohérence du système de pâturage </a:t>
            </a:r>
            <a:r>
              <a:rPr lang="fr-BE" sz="2400" dirty="0">
                <a:sym typeface="Wingdings" panose="05000000000000000000" pitchFamily="2" charset="2"/>
              </a:rPr>
              <a:t> fauche, complément, prévision de la pousse ? </a:t>
            </a:r>
            <a:endParaRPr lang="fr-BE" sz="2400" dirty="0"/>
          </a:p>
        </p:txBody>
      </p:sp>
      <p:pic>
        <p:nvPicPr>
          <p:cNvPr id="8" name="Image 7">
            <a:extLst>
              <a:ext uri="{FF2B5EF4-FFF2-40B4-BE49-F238E27FC236}">
                <a16:creationId xmlns:a16="http://schemas.microsoft.com/office/drawing/2014/main" id="{06178E59-44DA-4069-B334-0FD1CE080D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2040" y="1765465"/>
            <a:ext cx="3463408" cy="1707472"/>
          </a:xfrm>
          <a:prstGeom prst="rect">
            <a:avLst/>
          </a:prstGeom>
        </p:spPr>
      </p:pic>
      <p:pic>
        <p:nvPicPr>
          <p:cNvPr id="9" name="Image 8">
            <a:extLst>
              <a:ext uri="{FF2B5EF4-FFF2-40B4-BE49-F238E27FC236}">
                <a16:creationId xmlns:a16="http://schemas.microsoft.com/office/drawing/2014/main" id="{7FA3DFA6-009F-48A7-BCA1-AA182756D8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565" y="1558361"/>
            <a:ext cx="3054908" cy="2036605"/>
          </a:xfrm>
          <a:prstGeom prst="rect">
            <a:avLst/>
          </a:prstGeom>
        </p:spPr>
      </p:pic>
    </p:spTree>
    <p:extLst>
      <p:ext uri="{BB962C8B-B14F-4D97-AF65-F5344CB8AC3E}">
        <p14:creationId xmlns:p14="http://schemas.microsoft.com/office/powerpoint/2010/main" val="86325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EDF017-D324-462F-AA32-C850C06F0246}"/>
              </a:ext>
            </a:extLst>
          </p:cNvPr>
          <p:cNvSpPr>
            <a:spLocks noGrp="1"/>
          </p:cNvSpPr>
          <p:nvPr>
            <p:ph type="title"/>
          </p:nvPr>
        </p:nvSpPr>
        <p:spPr>
          <a:xfrm>
            <a:off x="251520" y="116632"/>
            <a:ext cx="8640960" cy="562074"/>
          </a:xfrm>
        </p:spPr>
        <p:txBody>
          <a:bodyPr/>
          <a:lstStyle/>
          <a:p>
            <a:r>
              <a:rPr lang="fr-FR" dirty="0"/>
              <a:t>Gestion Pro-active du pâturage</a:t>
            </a:r>
            <a:endParaRPr lang="fr-BE" dirty="0"/>
          </a:p>
        </p:txBody>
      </p:sp>
      <p:sp>
        <p:nvSpPr>
          <p:cNvPr id="3" name="Text Placeholder 3">
            <a:extLst>
              <a:ext uri="{FF2B5EF4-FFF2-40B4-BE49-F238E27FC236}">
                <a16:creationId xmlns:a16="http://schemas.microsoft.com/office/drawing/2014/main" id="{2FA0D7E9-472D-40D7-A6E2-F2112473B3F0}"/>
              </a:ext>
            </a:extLst>
          </p:cNvPr>
          <p:cNvSpPr txBox="1">
            <a:spLocks/>
          </p:cNvSpPr>
          <p:nvPr/>
        </p:nvSpPr>
        <p:spPr>
          <a:xfrm>
            <a:off x="107504" y="908720"/>
            <a:ext cx="8642350" cy="504825"/>
          </a:xfrm>
          <a:prstGeom prst="rect">
            <a:avLst/>
          </a:prstGeom>
        </p:spPr>
        <p:txBody>
          <a:bodyPr/>
          <a:lstStyle>
            <a:lvl1pPr marL="342900" indent="-342900" algn="just"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357188" indent="-357188" algn="just" defTabSz="914400" rtl="0" eaLnBrk="1" latinLnBrk="0" hangingPunct="1">
              <a:spcBef>
                <a:spcPct val="20000"/>
              </a:spcBef>
              <a:buFontTx/>
              <a:buBlip>
                <a:blip r:embed="rId2"/>
              </a:buBlip>
              <a:defRPr sz="2000" kern="1200">
                <a:solidFill>
                  <a:schemeClr val="tx1"/>
                </a:solidFill>
                <a:latin typeface="+mn-lt"/>
                <a:ea typeface="+mn-ea"/>
                <a:cs typeface="+mn-cs"/>
              </a:defRPr>
            </a:lvl2pPr>
            <a:lvl3pPr marL="715963" indent="-358775"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073150" indent="-357188"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431925" indent="-358775" algn="just" defTabSz="914400" rtl="0" eaLnBrk="1" latinLnBrk="0" hangingPunct="1">
              <a:spcBef>
                <a:spcPct val="20000"/>
              </a:spcBef>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lumMod val="50000"/>
                  </a:schemeClr>
                </a:solidFill>
              </a:rPr>
              <a:t>Sortie des </a:t>
            </a:r>
            <a:r>
              <a:rPr lang="en-US" b="1" dirty="0" err="1">
                <a:solidFill>
                  <a:schemeClr val="bg1">
                    <a:lumMod val="50000"/>
                  </a:schemeClr>
                </a:solidFill>
              </a:rPr>
              <a:t>animaux</a:t>
            </a:r>
            <a:r>
              <a:rPr lang="en-US" b="1" dirty="0">
                <a:solidFill>
                  <a:schemeClr val="bg1">
                    <a:lumMod val="50000"/>
                  </a:schemeClr>
                </a:solidFill>
              </a:rPr>
              <a:t> au </a:t>
            </a:r>
            <a:r>
              <a:rPr lang="en-US" b="1" dirty="0" err="1">
                <a:solidFill>
                  <a:schemeClr val="bg1">
                    <a:lumMod val="50000"/>
                  </a:schemeClr>
                </a:solidFill>
              </a:rPr>
              <a:t>pâturage</a:t>
            </a:r>
            <a:r>
              <a:rPr lang="en-US" b="1" dirty="0">
                <a:solidFill>
                  <a:schemeClr val="bg1">
                    <a:lumMod val="50000"/>
                  </a:schemeClr>
                </a:solidFill>
              </a:rPr>
              <a:t>: </a:t>
            </a:r>
            <a:r>
              <a:rPr lang="en-US" b="1" dirty="0" err="1">
                <a:solidFill>
                  <a:schemeClr val="bg1">
                    <a:lumMod val="50000"/>
                  </a:schemeClr>
                </a:solidFill>
              </a:rPr>
              <a:t>c’est</a:t>
            </a:r>
            <a:r>
              <a:rPr lang="en-US" b="1" dirty="0">
                <a:solidFill>
                  <a:schemeClr val="bg1">
                    <a:lumMod val="50000"/>
                  </a:schemeClr>
                </a:solidFill>
              </a:rPr>
              <a:t> la </a:t>
            </a:r>
            <a:r>
              <a:rPr lang="en-US" b="1" dirty="0" err="1">
                <a:solidFill>
                  <a:schemeClr val="bg1">
                    <a:lumMod val="50000"/>
                  </a:schemeClr>
                </a:solidFill>
              </a:rPr>
              <a:t>pousse</a:t>
            </a:r>
            <a:r>
              <a:rPr lang="en-US" b="1" dirty="0">
                <a:solidFill>
                  <a:schemeClr val="bg1">
                    <a:lumMod val="50000"/>
                  </a:schemeClr>
                </a:solidFill>
              </a:rPr>
              <a:t> de </a:t>
            </a:r>
            <a:r>
              <a:rPr lang="en-US" b="1" dirty="0" err="1">
                <a:solidFill>
                  <a:schemeClr val="bg1">
                    <a:lumMod val="50000"/>
                  </a:schemeClr>
                </a:solidFill>
              </a:rPr>
              <a:t>l’herbe</a:t>
            </a:r>
            <a:r>
              <a:rPr lang="en-US" b="1" dirty="0">
                <a:solidFill>
                  <a:schemeClr val="bg1">
                    <a:lumMod val="50000"/>
                  </a:schemeClr>
                </a:solidFill>
              </a:rPr>
              <a:t> qui </a:t>
            </a:r>
            <a:r>
              <a:rPr lang="en-US" b="1" dirty="0" err="1">
                <a:solidFill>
                  <a:schemeClr val="bg1">
                    <a:lumMod val="50000"/>
                  </a:schemeClr>
                </a:solidFill>
              </a:rPr>
              <a:t>dicte</a:t>
            </a:r>
            <a:r>
              <a:rPr lang="en-US" b="1" dirty="0">
                <a:solidFill>
                  <a:schemeClr val="bg1">
                    <a:lumMod val="50000"/>
                  </a:schemeClr>
                </a:solidFill>
              </a:rPr>
              <a:t> la gestion ! </a:t>
            </a:r>
          </a:p>
        </p:txBody>
      </p:sp>
      <p:pic>
        <p:nvPicPr>
          <p:cNvPr id="4" name="Image 3">
            <a:extLst>
              <a:ext uri="{FF2B5EF4-FFF2-40B4-BE49-F238E27FC236}">
                <a16:creationId xmlns:a16="http://schemas.microsoft.com/office/drawing/2014/main" id="{83B68EE8-E847-45F9-B632-1FCB5FCE46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6432" y="4410276"/>
            <a:ext cx="3023828" cy="2015885"/>
          </a:xfrm>
          <a:prstGeom prst="rect">
            <a:avLst/>
          </a:prstGeom>
        </p:spPr>
      </p:pic>
      <p:pic>
        <p:nvPicPr>
          <p:cNvPr id="6" name="Image 5">
            <a:extLst>
              <a:ext uri="{FF2B5EF4-FFF2-40B4-BE49-F238E27FC236}">
                <a16:creationId xmlns:a16="http://schemas.microsoft.com/office/drawing/2014/main" id="{F5FD3F50-ABC9-48D4-A949-0A34D24009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0650" y="1499440"/>
            <a:ext cx="1584176" cy="2816314"/>
          </a:xfrm>
          <a:prstGeom prst="rect">
            <a:avLst/>
          </a:prstGeom>
        </p:spPr>
      </p:pic>
      <p:pic>
        <p:nvPicPr>
          <p:cNvPr id="7" name="Image 6">
            <a:extLst>
              <a:ext uri="{FF2B5EF4-FFF2-40B4-BE49-F238E27FC236}">
                <a16:creationId xmlns:a16="http://schemas.microsoft.com/office/drawing/2014/main" id="{BE89F2BE-111E-4CB2-A8A2-9EC5C379C1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V="1">
            <a:off x="5549498" y="1657209"/>
            <a:ext cx="3200356" cy="1800200"/>
          </a:xfrm>
          <a:prstGeom prst="rect">
            <a:avLst/>
          </a:prstGeom>
        </p:spPr>
      </p:pic>
      <p:cxnSp>
        <p:nvCxnSpPr>
          <p:cNvPr id="9" name="Connecteur droit avec flèche 8">
            <a:extLst>
              <a:ext uri="{FF2B5EF4-FFF2-40B4-BE49-F238E27FC236}">
                <a16:creationId xmlns:a16="http://schemas.microsoft.com/office/drawing/2014/main" id="{CFE15DAC-B747-49EA-8465-55117AC51282}"/>
              </a:ext>
            </a:extLst>
          </p:cNvPr>
          <p:cNvCxnSpPr>
            <a:cxnSpLocks/>
          </p:cNvCxnSpPr>
          <p:nvPr/>
        </p:nvCxnSpPr>
        <p:spPr>
          <a:xfrm>
            <a:off x="2512973" y="2515080"/>
            <a:ext cx="1626979" cy="1850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DFBE9277-04C9-4998-8B4A-CBDA83B28465}"/>
              </a:ext>
            </a:extLst>
          </p:cNvPr>
          <p:cNvCxnSpPr>
            <a:cxnSpLocks/>
            <a:stCxn id="7" idx="2"/>
          </p:cNvCxnSpPr>
          <p:nvPr/>
        </p:nvCxnSpPr>
        <p:spPr>
          <a:xfrm flipH="1">
            <a:off x="4572000" y="3457409"/>
            <a:ext cx="2577676" cy="9076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Signe de multiplication 21">
            <a:extLst>
              <a:ext uri="{FF2B5EF4-FFF2-40B4-BE49-F238E27FC236}">
                <a16:creationId xmlns:a16="http://schemas.microsoft.com/office/drawing/2014/main" id="{D97B0CD9-EB46-4716-9A6F-DA1582410DF1}"/>
              </a:ext>
            </a:extLst>
          </p:cNvPr>
          <p:cNvSpPr/>
          <p:nvPr/>
        </p:nvSpPr>
        <p:spPr>
          <a:xfrm>
            <a:off x="4816903" y="3384628"/>
            <a:ext cx="1944216" cy="1152128"/>
          </a:xfrm>
          <a:prstGeom prst="mathMultiply">
            <a:avLst>
              <a:gd name="adj1" fmla="val 116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61381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t>La prairie = protéine d’hier, d’aujourd’hui et de demain!</a:t>
            </a: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12" y="980728"/>
            <a:ext cx="5112060" cy="3408040"/>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7344" y="980728"/>
            <a:ext cx="4991514" cy="3414652"/>
          </a:xfrm>
          <a:prstGeom prst="rect">
            <a:avLst/>
          </a:prstGeom>
        </p:spPr>
      </p:pic>
      <p:cxnSp>
        <p:nvCxnSpPr>
          <p:cNvPr id="6" name="Connecteur droit 5"/>
          <p:cNvCxnSpPr/>
          <p:nvPr/>
        </p:nvCxnSpPr>
        <p:spPr>
          <a:xfrm>
            <a:off x="4860032" y="2348880"/>
            <a:ext cx="33843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29" y="4726132"/>
            <a:ext cx="9144000" cy="1384995"/>
          </a:xfrm>
          <a:prstGeom prst="rect">
            <a:avLst/>
          </a:prstGeom>
          <a:noFill/>
          <a:ln w="15875">
            <a:solidFill>
              <a:schemeClr val="accent2"/>
            </a:solidFill>
          </a:ln>
        </p:spPr>
        <p:txBody>
          <a:bodyPr wrap="square" rtlCol="0">
            <a:spAutoFit/>
          </a:bodyPr>
          <a:lstStyle/>
          <a:p>
            <a:pPr algn="ctr"/>
            <a:r>
              <a:rPr lang="fr-BE" sz="2800" dirty="0"/>
              <a:t>1ha de prairie = 2300 kg de tourteau de soja</a:t>
            </a:r>
          </a:p>
          <a:p>
            <a:pPr algn="ctr"/>
            <a:r>
              <a:rPr lang="fr-BE" sz="2800" dirty="0"/>
              <a:t>1ha de prairie= 2t de MAT/an VS 1 ha de soja = 800 kg MAT/an</a:t>
            </a:r>
          </a:p>
        </p:txBody>
      </p:sp>
      <p:sp>
        <p:nvSpPr>
          <p:cNvPr id="8" name="ZoneTexte 7"/>
          <p:cNvSpPr txBox="1"/>
          <p:nvPr/>
        </p:nvSpPr>
        <p:spPr>
          <a:xfrm>
            <a:off x="4860032" y="2629131"/>
            <a:ext cx="2088232" cy="338554"/>
          </a:xfrm>
          <a:prstGeom prst="rect">
            <a:avLst/>
          </a:prstGeom>
          <a:solidFill>
            <a:schemeClr val="bg1"/>
          </a:solidFill>
        </p:spPr>
        <p:txBody>
          <a:bodyPr wrap="square" rtlCol="0">
            <a:spAutoFit/>
          </a:bodyPr>
          <a:lstStyle/>
          <a:p>
            <a:r>
              <a:rPr lang="fr-BE" sz="1600" dirty="0"/>
              <a:t>C1 riche mais MS </a:t>
            </a:r>
            <a:r>
              <a:rPr lang="fr-BE" sz="1600" dirty="0">
                <a:sym typeface="Wingdings" panose="05000000000000000000" pitchFamily="2" charset="2"/>
              </a:rPr>
              <a:t></a:t>
            </a:r>
            <a:endParaRPr lang="fr-BE" sz="1600" dirty="0"/>
          </a:p>
        </p:txBody>
      </p:sp>
      <p:sp>
        <p:nvSpPr>
          <p:cNvPr id="9" name="ZoneTexte 8"/>
          <p:cNvSpPr txBox="1"/>
          <p:nvPr/>
        </p:nvSpPr>
        <p:spPr>
          <a:xfrm>
            <a:off x="4860032" y="1258535"/>
            <a:ext cx="2088232" cy="338554"/>
          </a:xfrm>
          <a:prstGeom prst="rect">
            <a:avLst/>
          </a:prstGeom>
          <a:solidFill>
            <a:schemeClr val="bg1"/>
          </a:solidFill>
        </p:spPr>
        <p:txBody>
          <a:bodyPr wrap="square" rtlCol="0">
            <a:spAutoFit/>
          </a:bodyPr>
          <a:lstStyle/>
          <a:p>
            <a:r>
              <a:rPr lang="fr-BE" sz="1600" dirty="0">
                <a:sym typeface="Wingdings" panose="05000000000000000000" pitchFamily="2" charset="2"/>
              </a:rPr>
              <a:t> </a:t>
            </a:r>
            <a:r>
              <a:rPr lang="fr-BE" sz="1600" dirty="0"/>
              <a:t>C2 à un stade + </a:t>
            </a:r>
            <a:r>
              <a:rPr lang="fr-BE" sz="1600" dirty="0">
                <a:sym typeface="Wingdings" panose="05000000000000000000" pitchFamily="2" charset="2"/>
              </a:rPr>
              <a:t></a:t>
            </a:r>
            <a:endParaRPr lang="fr-BE" sz="1600" dirty="0"/>
          </a:p>
        </p:txBody>
      </p:sp>
    </p:spTree>
    <p:extLst>
      <p:ext uri="{BB962C8B-B14F-4D97-AF65-F5344CB8AC3E}">
        <p14:creationId xmlns:p14="http://schemas.microsoft.com/office/powerpoint/2010/main" val="154936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55864-3320-0B00-7740-29D9C2332638}"/>
              </a:ext>
            </a:extLst>
          </p:cNvPr>
          <p:cNvSpPr>
            <a:spLocks noGrp="1"/>
          </p:cNvSpPr>
          <p:nvPr>
            <p:ph type="title"/>
          </p:nvPr>
        </p:nvSpPr>
        <p:spPr/>
        <p:txBody>
          <a:bodyPr/>
          <a:lstStyle/>
          <a:p>
            <a:r>
              <a:rPr lang="fr-FR" dirty="0"/>
              <a:t>Autonomie alimentaire</a:t>
            </a:r>
            <a:endParaRPr lang="fr-BE" dirty="0"/>
          </a:p>
        </p:txBody>
      </p:sp>
      <p:sp>
        <p:nvSpPr>
          <p:cNvPr id="3" name="ZoneTexte 2">
            <a:extLst>
              <a:ext uri="{FF2B5EF4-FFF2-40B4-BE49-F238E27FC236}">
                <a16:creationId xmlns:a16="http://schemas.microsoft.com/office/drawing/2014/main" id="{1D1087A7-D4E9-7F77-87F2-0B5788338E57}"/>
              </a:ext>
            </a:extLst>
          </p:cNvPr>
          <p:cNvSpPr txBox="1"/>
          <p:nvPr/>
        </p:nvSpPr>
        <p:spPr>
          <a:xfrm>
            <a:off x="0" y="692696"/>
            <a:ext cx="8964488" cy="5447645"/>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t>Estimée à partir des données comptables</a:t>
            </a:r>
          </a:p>
          <a:p>
            <a:pPr marL="800100" lvl="1" indent="-342900">
              <a:buFont typeface="Wingdings" panose="05000000000000000000" pitchFamily="2" charset="2"/>
              <a:buChar char="Ø"/>
            </a:pPr>
            <a:r>
              <a:rPr lang="fr-FR" sz="2400" dirty="0"/>
              <a:t>Valable au niveau régional</a:t>
            </a:r>
          </a:p>
          <a:p>
            <a:pPr marL="800100" lvl="1" indent="-342900">
              <a:buFont typeface="Wingdings" panose="05000000000000000000" pitchFamily="2" charset="2"/>
              <a:buChar char="Ø"/>
            </a:pPr>
            <a:r>
              <a:rPr lang="fr-FR" sz="2400" dirty="0"/>
              <a:t>Manque de précision au niveau « exploitation »</a:t>
            </a:r>
          </a:p>
          <a:p>
            <a:r>
              <a:rPr lang="fr-FR" dirty="0"/>
              <a:t>		</a:t>
            </a:r>
            <a:endParaRPr lang="fr-FR" sz="2400" dirty="0"/>
          </a:p>
          <a:p>
            <a:pPr marL="342900" indent="-342900">
              <a:buFont typeface="Wingdings" panose="05000000000000000000" pitchFamily="2" charset="2"/>
              <a:buChar char="Ø"/>
            </a:pPr>
            <a:r>
              <a:rPr lang="fr-FR" sz="2400" dirty="0"/>
              <a:t>Rarement mesurée de façon précise</a:t>
            </a:r>
          </a:p>
          <a:p>
            <a:pPr marL="800100" lvl="1" indent="-342900">
              <a:buFont typeface="Wingdings" panose="05000000000000000000" pitchFamily="2" charset="2"/>
              <a:buChar char="Ø"/>
            </a:pPr>
            <a:r>
              <a:rPr lang="fr-FR" sz="2400" dirty="0"/>
              <a:t>Chronophage, imprécisions, manque de référence…</a:t>
            </a:r>
          </a:p>
          <a:p>
            <a:endParaRPr lang="fr-FR" sz="2400" dirty="0"/>
          </a:p>
          <a:p>
            <a:endParaRPr lang="fr-FR" sz="2400" dirty="0"/>
          </a:p>
          <a:p>
            <a:endParaRPr lang="fr-FR" sz="2400" dirty="0"/>
          </a:p>
          <a:p>
            <a:endParaRPr lang="fr-FR" dirty="0"/>
          </a:p>
          <a:p>
            <a:endParaRPr lang="fr-FR" sz="2400" dirty="0"/>
          </a:p>
          <a:p>
            <a:endParaRPr lang="fr-FR" sz="2400" dirty="0"/>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a:t>Biais d’erreur pour les besoins du troupeau, les productions et les stocks de fourrages (=&gt; projets de recherche-développement)</a:t>
            </a:r>
          </a:p>
        </p:txBody>
      </p:sp>
      <p:pic>
        <p:nvPicPr>
          <p:cNvPr id="4" name="Image 3">
            <a:extLst>
              <a:ext uri="{FF2B5EF4-FFF2-40B4-BE49-F238E27FC236}">
                <a16:creationId xmlns:a16="http://schemas.microsoft.com/office/drawing/2014/main" id="{10FB6F73-72C7-1FBF-9398-193273EABA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2351" y="3284984"/>
            <a:ext cx="2664296" cy="1776198"/>
          </a:xfrm>
          <a:prstGeom prst="rect">
            <a:avLst/>
          </a:prstGeom>
          <a:ln>
            <a:noFill/>
          </a:ln>
          <a:effectLst>
            <a:softEdge rad="112500"/>
          </a:effectLst>
        </p:spPr>
      </p:pic>
      <p:pic>
        <p:nvPicPr>
          <p:cNvPr id="5" name="Image 4">
            <a:extLst>
              <a:ext uri="{FF2B5EF4-FFF2-40B4-BE49-F238E27FC236}">
                <a16:creationId xmlns:a16="http://schemas.microsoft.com/office/drawing/2014/main" id="{7378BAAA-8916-A805-57E3-71BBA931C3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3968" y="3325744"/>
            <a:ext cx="2880322" cy="1749315"/>
          </a:xfrm>
          <a:prstGeom prst="rect">
            <a:avLst/>
          </a:prstGeom>
          <a:ln>
            <a:noFill/>
          </a:ln>
          <a:effectLst>
            <a:softEdge rad="112500"/>
          </a:effectLst>
        </p:spPr>
      </p:pic>
      <p:pic>
        <p:nvPicPr>
          <p:cNvPr id="7" name="Image 6">
            <a:extLst>
              <a:ext uri="{FF2B5EF4-FFF2-40B4-BE49-F238E27FC236}">
                <a16:creationId xmlns:a16="http://schemas.microsoft.com/office/drawing/2014/main" id="{16194E39-0CF8-D8B2-1B36-819F97FECA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4274" y="980728"/>
            <a:ext cx="2055115" cy="1146654"/>
          </a:xfrm>
          <a:prstGeom prst="rect">
            <a:avLst/>
          </a:prstGeom>
          <a:ln>
            <a:noFill/>
          </a:ln>
          <a:effectLst>
            <a:softEdge rad="112500"/>
          </a:effectLst>
        </p:spPr>
      </p:pic>
    </p:spTree>
    <p:extLst>
      <p:ext uri="{BB962C8B-B14F-4D97-AF65-F5344CB8AC3E}">
        <p14:creationId xmlns:p14="http://schemas.microsoft.com/office/powerpoint/2010/main" val="3811896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9B2CD-16D6-4626-844F-98E9EE275117}"/>
              </a:ext>
            </a:extLst>
          </p:cNvPr>
          <p:cNvSpPr>
            <a:spLocks noGrp="1"/>
          </p:cNvSpPr>
          <p:nvPr>
            <p:ph type="title"/>
          </p:nvPr>
        </p:nvSpPr>
        <p:spPr>
          <a:xfrm>
            <a:off x="0" y="138404"/>
            <a:ext cx="9144000" cy="562074"/>
          </a:xfrm>
        </p:spPr>
        <p:txBody>
          <a:bodyPr anchor="ctr">
            <a:normAutofit fontScale="90000"/>
          </a:bodyPr>
          <a:lstStyle/>
          <a:p>
            <a:r>
              <a:rPr lang="fr-FR" dirty="0"/>
              <a:t>Mais une utilisation de la prairie qui diminue en général… </a:t>
            </a:r>
            <a:endParaRPr lang="fr-BE" dirty="0"/>
          </a:p>
        </p:txBody>
      </p:sp>
      <p:pic>
        <p:nvPicPr>
          <p:cNvPr id="6" name="Image 5">
            <a:extLst>
              <a:ext uri="{FF2B5EF4-FFF2-40B4-BE49-F238E27FC236}">
                <a16:creationId xmlns:a16="http://schemas.microsoft.com/office/drawing/2014/main" id="{C7833C3D-8BBA-4750-AA8F-1CDEC382897D}"/>
              </a:ext>
            </a:extLst>
          </p:cNvPr>
          <p:cNvPicPr>
            <a:picLocks noChangeAspect="1"/>
          </p:cNvPicPr>
          <p:nvPr/>
        </p:nvPicPr>
        <p:blipFill>
          <a:blip r:embed="rId2"/>
          <a:stretch>
            <a:fillRect/>
          </a:stretch>
        </p:blipFill>
        <p:spPr>
          <a:xfrm>
            <a:off x="2195736" y="707625"/>
            <a:ext cx="4752528" cy="3153547"/>
          </a:xfrm>
          <a:prstGeom prst="rect">
            <a:avLst/>
          </a:prstGeom>
        </p:spPr>
      </p:pic>
      <p:sp>
        <p:nvSpPr>
          <p:cNvPr id="10" name="ZoneTexte 9">
            <a:extLst>
              <a:ext uri="{FF2B5EF4-FFF2-40B4-BE49-F238E27FC236}">
                <a16:creationId xmlns:a16="http://schemas.microsoft.com/office/drawing/2014/main" id="{53FD8625-0FFB-4DC8-9166-CB3CE6446173}"/>
              </a:ext>
            </a:extLst>
          </p:cNvPr>
          <p:cNvSpPr txBox="1"/>
          <p:nvPr/>
        </p:nvSpPr>
        <p:spPr>
          <a:xfrm>
            <a:off x="647564" y="4211383"/>
            <a:ext cx="7848872" cy="2308324"/>
          </a:xfrm>
          <a:prstGeom prst="rect">
            <a:avLst/>
          </a:prstGeom>
          <a:noFill/>
        </p:spPr>
        <p:txBody>
          <a:bodyPr wrap="square" rtlCol="0">
            <a:spAutoFit/>
          </a:bodyPr>
          <a:lstStyle/>
          <a:p>
            <a:pPr marL="285750" indent="-285750">
              <a:buFont typeface="Arial" panose="020B0604020202020204" pitchFamily="34" charset="0"/>
              <a:buChar char="•"/>
            </a:pPr>
            <a:r>
              <a:rPr lang="fr-FR" sz="2400" dirty="0"/>
              <a:t>Rendements inférieurs aux rations « maïs »</a:t>
            </a:r>
          </a:p>
          <a:p>
            <a:pPr marL="285750" indent="-285750">
              <a:buFont typeface="Arial" panose="020B0604020202020204" pitchFamily="34" charset="0"/>
              <a:buChar char="•"/>
            </a:pPr>
            <a:r>
              <a:rPr lang="fr-FR" sz="2400" dirty="0"/>
              <a:t>Augmentation de la dépendance aux concentrés</a:t>
            </a:r>
          </a:p>
          <a:p>
            <a:pPr marL="285750" indent="-285750">
              <a:buFont typeface="Arial" panose="020B0604020202020204" pitchFamily="34" charset="0"/>
              <a:buChar char="•"/>
            </a:pPr>
            <a:r>
              <a:rPr lang="fr-FR" sz="2400" dirty="0"/>
              <a:t>Technicité de la prairie + compliquée et « passéiste »</a:t>
            </a:r>
          </a:p>
          <a:p>
            <a:pPr marL="285750" indent="-285750">
              <a:buFont typeface="Arial" panose="020B0604020202020204" pitchFamily="34" charset="0"/>
              <a:buChar char="•"/>
            </a:pPr>
            <a:r>
              <a:rPr lang="fr-FR" sz="2400" dirty="0"/>
              <a:t>Agrandissement des troupeaux </a:t>
            </a:r>
            <a:r>
              <a:rPr lang="fr-FR" sz="2400" dirty="0">
                <a:sym typeface="Symbol" panose="05050102010706020507" pitchFamily="18" charset="2"/>
              </a:rPr>
              <a:t></a:t>
            </a:r>
            <a:r>
              <a:rPr lang="fr-FR" sz="2400" dirty="0"/>
              <a:t> pâturage</a:t>
            </a:r>
          </a:p>
          <a:p>
            <a:pPr marL="285750" indent="-285750">
              <a:buFont typeface="Arial" panose="020B0604020202020204" pitchFamily="34" charset="0"/>
              <a:buChar char="•"/>
            </a:pPr>
            <a:r>
              <a:rPr lang="fr-FR" sz="2400" b="1" dirty="0"/>
              <a:t>Conseil neutre trop peu présent… </a:t>
            </a:r>
          </a:p>
          <a:p>
            <a:pPr marL="285750" indent="-285750">
              <a:buFont typeface="Arial" panose="020B0604020202020204" pitchFamily="34" charset="0"/>
              <a:buChar char="•"/>
            </a:pPr>
            <a:endParaRPr lang="fr-BE" sz="2400" dirty="0"/>
          </a:p>
        </p:txBody>
      </p:sp>
    </p:spTree>
    <p:extLst>
      <p:ext uri="{BB962C8B-B14F-4D97-AF65-F5344CB8AC3E}">
        <p14:creationId xmlns:p14="http://schemas.microsoft.com/office/powerpoint/2010/main" val="2546901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
            </a:r>
            <a:r>
              <a:rPr lang="fr-BE" dirty="0" err="1"/>
              <a:t>enaces</a:t>
            </a:r>
            <a:r>
              <a:rPr lang="fr-BE" dirty="0"/>
              <a:t> pour les prairies?</a:t>
            </a:r>
          </a:p>
        </p:txBody>
      </p:sp>
      <p:sp>
        <p:nvSpPr>
          <p:cNvPr id="4" name="Espace réservé du texte 3"/>
          <p:cNvSpPr>
            <a:spLocks noGrp="1"/>
          </p:cNvSpPr>
          <p:nvPr>
            <p:ph type="body" sz="quarter" idx="14"/>
          </p:nvPr>
        </p:nvSpPr>
        <p:spPr>
          <a:xfrm>
            <a:off x="4991100" y="1176183"/>
            <a:ext cx="3960442" cy="1944216"/>
          </a:xfrm>
        </p:spPr>
        <p:txBody>
          <a:bodyPr>
            <a:noAutofit/>
          </a:bodyPr>
          <a:lstStyle/>
          <a:p>
            <a:pPr marL="0" indent="0" algn="l"/>
            <a:r>
              <a:rPr lang="fr-BE" sz="3000" dirty="0"/>
              <a:t>Les productions par vache augmentent plus rapidement que les ressources fourragères de la ferme </a:t>
            </a:r>
            <a:r>
              <a:rPr lang="fr-BE" dirty="0"/>
              <a:t>(quantité et qualité)</a:t>
            </a:r>
          </a:p>
        </p:txBody>
      </p:sp>
      <p:sp>
        <p:nvSpPr>
          <p:cNvPr id="6" name="Espace réservé du numéro de diapositive 5"/>
          <p:cNvSpPr>
            <a:spLocks noGrp="1"/>
          </p:cNvSpPr>
          <p:nvPr>
            <p:ph type="sldNum" sz="quarter" idx="12"/>
          </p:nvPr>
        </p:nvSpPr>
        <p:spPr/>
        <p:txBody>
          <a:bodyPr/>
          <a:lstStyle/>
          <a:p>
            <a:fld id="{043ABD3D-2FBD-4CF4-9EF8-172BAC05686A}" type="slidenum">
              <a:rPr lang="fr-BE" smtClean="0"/>
              <a:t>31</a:t>
            </a:fld>
            <a:endParaRPr lang="fr-BE"/>
          </a:p>
        </p:txBody>
      </p:sp>
      <p:grpSp>
        <p:nvGrpSpPr>
          <p:cNvPr id="12" name="Groupe 11">
            <a:extLst>
              <a:ext uri="{FF2B5EF4-FFF2-40B4-BE49-F238E27FC236}">
                <a16:creationId xmlns:a16="http://schemas.microsoft.com/office/drawing/2014/main" id="{9CA0C56F-3AB6-3882-2AB3-71BD435CC315}"/>
              </a:ext>
            </a:extLst>
          </p:cNvPr>
          <p:cNvGrpSpPr/>
          <p:nvPr/>
        </p:nvGrpSpPr>
        <p:grpSpPr>
          <a:xfrm>
            <a:off x="-6754" y="636966"/>
            <a:ext cx="5010801" cy="3440106"/>
            <a:chOff x="0" y="1628800"/>
            <a:chExt cx="6696744" cy="4526505"/>
          </a:xfrm>
        </p:grpSpPr>
        <p:pic>
          <p:nvPicPr>
            <p:cNvPr id="7" name="Image 6">
              <a:extLst>
                <a:ext uri="{FF2B5EF4-FFF2-40B4-BE49-F238E27FC236}">
                  <a16:creationId xmlns:a16="http://schemas.microsoft.com/office/drawing/2014/main" id="{2AD30C34-DBF5-4A40-1F4B-30E39775182A}"/>
                </a:ext>
              </a:extLst>
            </p:cNvPr>
            <p:cNvPicPr>
              <a:picLocks noChangeAspect="1"/>
            </p:cNvPicPr>
            <p:nvPr/>
          </p:nvPicPr>
          <p:blipFill>
            <a:blip r:embed="rId2"/>
            <a:stretch>
              <a:fillRect/>
            </a:stretch>
          </p:blipFill>
          <p:spPr>
            <a:xfrm>
              <a:off x="0" y="1628800"/>
              <a:ext cx="6696744" cy="4018047"/>
            </a:xfrm>
            <a:prstGeom prst="rect">
              <a:avLst/>
            </a:prstGeom>
          </p:spPr>
        </p:pic>
        <p:sp>
          <p:nvSpPr>
            <p:cNvPr id="11" name="ZoneTexte 10">
              <a:extLst>
                <a:ext uri="{FF2B5EF4-FFF2-40B4-BE49-F238E27FC236}">
                  <a16:creationId xmlns:a16="http://schemas.microsoft.com/office/drawing/2014/main" id="{C1E56E83-7BC5-9D08-C6C9-1C60BA1145D0}"/>
                </a:ext>
              </a:extLst>
            </p:cNvPr>
            <p:cNvSpPr txBox="1"/>
            <p:nvPr/>
          </p:nvSpPr>
          <p:spPr>
            <a:xfrm>
              <a:off x="20910" y="5646847"/>
              <a:ext cx="3021408" cy="508458"/>
            </a:xfrm>
            <a:prstGeom prst="rect">
              <a:avLst/>
            </a:prstGeom>
            <a:noFill/>
          </p:spPr>
          <p:txBody>
            <a:bodyPr wrap="square" rtlCol="0">
              <a:spAutoFit/>
            </a:bodyPr>
            <a:lstStyle/>
            <a:p>
              <a:r>
                <a:rPr lang="fr-FR" dirty="0" err="1"/>
                <a:t>Statbel-Eleveo</a:t>
              </a:r>
              <a:r>
                <a:rPr lang="fr-FR" dirty="0"/>
                <a:t>, 2024</a:t>
              </a:r>
              <a:endParaRPr lang="fr-BE" dirty="0"/>
            </a:p>
          </p:txBody>
        </p:sp>
      </p:grpSp>
      <p:pic>
        <p:nvPicPr>
          <p:cNvPr id="8" name="Image 7">
            <a:extLst>
              <a:ext uri="{FF2B5EF4-FFF2-40B4-BE49-F238E27FC236}">
                <a16:creationId xmlns:a16="http://schemas.microsoft.com/office/drawing/2014/main" id="{DF1232E4-AAAB-D3F2-08D7-5AE473684330}"/>
              </a:ext>
            </a:extLst>
          </p:cNvPr>
          <p:cNvPicPr>
            <a:picLocks noChangeAspect="1"/>
          </p:cNvPicPr>
          <p:nvPr/>
        </p:nvPicPr>
        <p:blipFill>
          <a:blip r:embed="rId3"/>
          <a:stretch>
            <a:fillRect/>
          </a:stretch>
        </p:blipFill>
        <p:spPr>
          <a:xfrm>
            <a:off x="3707904" y="3596105"/>
            <a:ext cx="5436492" cy="3261896"/>
          </a:xfrm>
          <a:prstGeom prst="rect">
            <a:avLst/>
          </a:prstGeom>
        </p:spPr>
      </p:pic>
      <p:pic>
        <p:nvPicPr>
          <p:cNvPr id="3" name="Image 2">
            <a:extLst>
              <a:ext uri="{FF2B5EF4-FFF2-40B4-BE49-F238E27FC236}">
                <a16:creationId xmlns:a16="http://schemas.microsoft.com/office/drawing/2014/main" id="{40C04BBC-AD70-7123-F1B6-529490DD1213}"/>
              </a:ext>
            </a:extLst>
          </p:cNvPr>
          <p:cNvPicPr>
            <a:picLocks noChangeAspect="1"/>
          </p:cNvPicPr>
          <p:nvPr/>
        </p:nvPicPr>
        <p:blipFill>
          <a:blip r:embed="rId4"/>
          <a:stretch>
            <a:fillRect/>
          </a:stretch>
        </p:blipFill>
        <p:spPr>
          <a:xfrm>
            <a:off x="179512" y="4581128"/>
            <a:ext cx="3207526" cy="1302836"/>
          </a:xfrm>
          <a:prstGeom prst="rect">
            <a:avLst/>
          </a:prstGeom>
        </p:spPr>
      </p:pic>
    </p:spTree>
    <p:extLst>
      <p:ext uri="{BB962C8B-B14F-4D97-AF65-F5344CB8AC3E}">
        <p14:creationId xmlns:p14="http://schemas.microsoft.com/office/powerpoint/2010/main" val="2120433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1432-8FF9-7311-9B7D-C8729C035E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073600-AFE5-2306-377A-5D399AB4DF8F}"/>
              </a:ext>
            </a:extLst>
          </p:cNvPr>
          <p:cNvSpPr>
            <a:spLocks noGrp="1"/>
          </p:cNvSpPr>
          <p:nvPr>
            <p:ph type="title"/>
          </p:nvPr>
        </p:nvSpPr>
        <p:spPr>
          <a:xfrm>
            <a:off x="31415" y="1092997"/>
            <a:ext cx="8640960" cy="562074"/>
          </a:xfrm>
        </p:spPr>
        <p:txBody>
          <a:bodyPr/>
          <a:lstStyle/>
          <a:p>
            <a:pPr algn="l"/>
            <a:r>
              <a:rPr lang="fr-FR" b="1" dirty="0">
                <a:solidFill>
                  <a:schemeClr val="bg1">
                    <a:lumMod val="50000"/>
                  </a:schemeClr>
                </a:solidFill>
                <a:latin typeface="+mj-lt"/>
              </a:rPr>
              <a:t>Le paradoxe de la vache qui </a:t>
            </a:r>
            <a:r>
              <a:rPr lang="fr-FR" b="1" dirty="0" err="1">
                <a:solidFill>
                  <a:schemeClr val="bg1">
                    <a:lumMod val="50000"/>
                  </a:schemeClr>
                </a:solidFill>
                <a:latin typeface="+mj-lt"/>
              </a:rPr>
              <a:t>broûte</a:t>
            </a:r>
            <a:r>
              <a:rPr lang="fr-FR" b="1" dirty="0">
                <a:solidFill>
                  <a:schemeClr val="bg1">
                    <a:lumMod val="50000"/>
                  </a:schemeClr>
                </a:solidFill>
                <a:latin typeface="+mj-lt"/>
              </a:rPr>
              <a:t>!</a:t>
            </a:r>
            <a:endParaRPr lang="fr-BE" b="1" dirty="0">
              <a:solidFill>
                <a:schemeClr val="bg1">
                  <a:lumMod val="50000"/>
                </a:schemeClr>
              </a:solidFill>
              <a:latin typeface="+mj-lt"/>
            </a:endParaRPr>
          </a:p>
        </p:txBody>
      </p:sp>
      <p:sp>
        <p:nvSpPr>
          <p:cNvPr id="3" name="ZoneTexte 2">
            <a:extLst>
              <a:ext uri="{FF2B5EF4-FFF2-40B4-BE49-F238E27FC236}">
                <a16:creationId xmlns:a16="http://schemas.microsoft.com/office/drawing/2014/main" id="{791BBABD-2268-6DBA-527F-9EC1E510B7DC}"/>
              </a:ext>
            </a:extLst>
          </p:cNvPr>
          <p:cNvSpPr txBox="1"/>
          <p:nvPr/>
        </p:nvSpPr>
        <p:spPr>
          <a:xfrm>
            <a:off x="107504" y="1916832"/>
            <a:ext cx="8928992" cy="830997"/>
          </a:xfrm>
          <a:prstGeom prst="rect">
            <a:avLst/>
          </a:prstGeom>
          <a:noFill/>
        </p:spPr>
        <p:txBody>
          <a:bodyPr wrap="square" rtlCol="0">
            <a:spAutoFit/>
          </a:bodyPr>
          <a:lstStyle/>
          <a:p>
            <a:r>
              <a:rPr lang="fr-FR" sz="2400" dirty="0"/>
              <a:t>« Il n’y a pas pire que la vache alors qu’il n’y a pas mieux que la prairie! » (L. Delaby, Radio prairie, 2022)</a:t>
            </a:r>
            <a:endParaRPr lang="fr-BE" sz="2400" dirty="0"/>
          </a:p>
        </p:txBody>
      </p:sp>
      <p:pic>
        <p:nvPicPr>
          <p:cNvPr id="1026" name="Picture 2">
            <a:extLst>
              <a:ext uri="{FF2B5EF4-FFF2-40B4-BE49-F238E27FC236}">
                <a16:creationId xmlns:a16="http://schemas.microsoft.com/office/drawing/2014/main" id="{1FB69F44-8018-B041-AAB0-270D3E4F05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889" y="3429000"/>
            <a:ext cx="3695304" cy="221256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0617963-A20C-1705-7DAC-C58DDBCFE39D}"/>
              </a:ext>
            </a:extLst>
          </p:cNvPr>
          <p:cNvPicPr>
            <a:picLocks noChangeAspect="1"/>
          </p:cNvPicPr>
          <p:nvPr/>
        </p:nvPicPr>
        <p:blipFill>
          <a:blip r:embed="rId4"/>
          <a:stretch>
            <a:fillRect/>
          </a:stretch>
        </p:blipFill>
        <p:spPr>
          <a:xfrm>
            <a:off x="3923154" y="3009590"/>
            <a:ext cx="5220846" cy="2928521"/>
          </a:xfrm>
          <a:prstGeom prst="rect">
            <a:avLst/>
          </a:prstGeom>
        </p:spPr>
      </p:pic>
      <p:sp>
        <p:nvSpPr>
          <p:cNvPr id="5" name="Titre 1">
            <a:extLst>
              <a:ext uri="{FF2B5EF4-FFF2-40B4-BE49-F238E27FC236}">
                <a16:creationId xmlns:a16="http://schemas.microsoft.com/office/drawing/2014/main" id="{711A1D06-A750-CC88-B5D7-BD1D8CCA1DB9}"/>
              </a:ext>
            </a:extLst>
          </p:cNvPr>
          <p:cNvSpPr txBox="1">
            <a:spLocks/>
          </p:cNvSpPr>
          <p:nvPr/>
        </p:nvSpPr>
        <p:spPr>
          <a:xfrm>
            <a:off x="251520" y="138404"/>
            <a:ext cx="864096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rgbClr val="00A664"/>
                </a:solidFill>
                <a:latin typeface="Arial Black" pitchFamily="34" charset="0"/>
                <a:ea typeface="+mj-ea"/>
                <a:cs typeface="+mj-cs"/>
              </a:defRPr>
            </a:lvl1pPr>
          </a:lstStyle>
          <a:p>
            <a:r>
              <a:rPr lang="fr-FR"/>
              <a:t>M</a:t>
            </a:r>
            <a:r>
              <a:rPr lang="fr-BE"/>
              <a:t>enaces pour les prairies?</a:t>
            </a:r>
            <a:endParaRPr lang="fr-BE" dirty="0"/>
          </a:p>
        </p:txBody>
      </p:sp>
    </p:spTree>
    <p:extLst>
      <p:ext uri="{BB962C8B-B14F-4D97-AF65-F5344CB8AC3E}">
        <p14:creationId xmlns:p14="http://schemas.microsoft.com/office/powerpoint/2010/main" val="3849047908"/>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D1E7B-68AC-8091-54EA-75C5139FE3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20F090-6839-D805-1624-21B37C7D66ED}"/>
              </a:ext>
            </a:extLst>
          </p:cNvPr>
          <p:cNvSpPr>
            <a:spLocks noGrp="1"/>
          </p:cNvSpPr>
          <p:nvPr>
            <p:ph type="title"/>
          </p:nvPr>
        </p:nvSpPr>
        <p:spPr/>
        <p:txBody>
          <a:bodyPr/>
          <a:lstStyle/>
          <a:p>
            <a:r>
              <a:rPr lang="fr-BE" dirty="0"/>
              <a:t>Menaces?</a:t>
            </a:r>
          </a:p>
        </p:txBody>
      </p:sp>
      <p:sp>
        <p:nvSpPr>
          <p:cNvPr id="5" name="Espace réservé du texte 3">
            <a:extLst>
              <a:ext uri="{FF2B5EF4-FFF2-40B4-BE49-F238E27FC236}">
                <a16:creationId xmlns:a16="http://schemas.microsoft.com/office/drawing/2014/main" id="{F44D6311-CBD9-9BA0-24DB-7D0202C9DA38}"/>
              </a:ext>
            </a:extLst>
          </p:cNvPr>
          <p:cNvSpPr txBox="1">
            <a:spLocks/>
          </p:cNvSpPr>
          <p:nvPr/>
        </p:nvSpPr>
        <p:spPr>
          <a:xfrm>
            <a:off x="0" y="700478"/>
            <a:ext cx="8642350" cy="504825"/>
          </a:xfrm>
          <a:prstGeom prst="rect">
            <a:avLst/>
          </a:prstGeom>
        </p:spPr>
        <p:txBody>
          <a:bodyPr>
            <a:normAutofit/>
          </a:bodyPr>
          <a:lstStyle>
            <a:lvl1pPr marL="342900" indent="-342900" algn="just"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357188" indent="-357188" algn="just" defTabSz="914400" rtl="0" eaLnBrk="1" latinLnBrk="0" hangingPunct="1">
              <a:spcBef>
                <a:spcPct val="20000"/>
              </a:spcBef>
              <a:buFontTx/>
              <a:buBlip>
                <a:blip r:embed="rId2"/>
              </a:buBlip>
              <a:defRPr sz="2000" kern="1200">
                <a:solidFill>
                  <a:schemeClr val="tx1"/>
                </a:solidFill>
                <a:latin typeface="+mn-lt"/>
                <a:ea typeface="+mn-ea"/>
                <a:cs typeface="+mn-cs"/>
              </a:defRPr>
            </a:lvl2pPr>
            <a:lvl3pPr marL="715963" indent="-358775"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073150" indent="-357188"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431925" indent="-358775" algn="just" defTabSz="914400" rtl="0" eaLnBrk="1" latinLnBrk="0" hangingPunct="1">
              <a:spcBef>
                <a:spcPct val="20000"/>
              </a:spcBef>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a:solidFill>
                  <a:schemeClr val="tx1">
                    <a:lumMod val="50000"/>
                    <a:lumOff val="50000"/>
                  </a:schemeClr>
                </a:solidFill>
              </a:rPr>
              <a:t>Changements climatiques et ravageurs</a:t>
            </a:r>
            <a:endParaRPr lang="fr-BE" sz="2400" b="1" dirty="0">
              <a:solidFill>
                <a:schemeClr val="tx1">
                  <a:lumMod val="50000"/>
                  <a:lumOff val="50000"/>
                </a:schemeClr>
              </a:solidFill>
            </a:endParaRPr>
          </a:p>
        </p:txBody>
      </p:sp>
      <p:sp>
        <p:nvSpPr>
          <p:cNvPr id="9" name="ZoneTexte 8">
            <a:extLst>
              <a:ext uri="{FF2B5EF4-FFF2-40B4-BE49-F238E27FC236}">
                <a16:creationId xmlns:a16="http://schemas.microsoft.com/office/drawing/2014/main" id="{69C62EAF-2363-052F-9458-680CFD136FB9}"/>
              </a:ext>
            </a:extLst>
          </p:cNvPr>
          <p:cNvSpPr txBox="1"/>
          <p:nvPr/>
        </p:nvSpPr>
        <p:spPr>
          <a:xfrm>
            <a:off x="7164288" y="6431941"/>
            <a:ext cx="1728192" cy="369332"/>
          </a:xfrm>
          <a:prstGeom prst="rect">
            <a:avLst/>
          </a:prstGeom>
          <a:noFill/>
        </p:spPr>
        <p:txBody>
          <a:bodyPr wrap="square" rtlCol="0">
            <a:spAutoFit/>
          </a:bodyPr>
          <a:lstStyle/>
          <a:p>
            <a:r>
              <a:rPr lang="fr-FR" b="1" dirty="0">
                <a:solidFill>
                  <a:schemeClr val="bg1"/>
                </a:solidFill>
              </a:rPr>
              <a:t>Photo : INRAE</a:t>
            </a:r>
            <a:endParaRPr lang="fr-BE" b="1" dirty="0">
              <a:solidFill>
                <a:schemeClr val="bg1"/>
              </a:solidFill>
            </a:endParaRPr>
          </a:p>
        </p:txBody>
      </p:sp>
      <p:pic>
        <p:nvPicPr>
          <p:cNvPr id="3" name="Image 2">
            <a:extLst>
              <a:ext uri="{FF2B5EF4-FFF2-40B4-BE49-F238E27FC236}">
                <a16:creationId xmlns:a16="http://schemas.microsoft.com/office/drawing/2014/main" id="{22F50BF9-496F-4A39-73B6-FBAAE0587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900" y="1262552"/>
            <a:ext cx="4222100" cy="2799761"/>
          </a:xfrm>
          <a:prstGeom prst="rect">
            <a:avLst/>
          </a:prstGeom>
        </p:spPr>
      </p:pic>
      <p:pic>
        <p:nvPicPr>
          <p:cNvPr id="4" name="Image 3">
            <a:extLst>
              <a:ext uri="{FF2B5EF4-FFF2-40B4-BE49-F238E27FC236}">
                <a16:creationId xmlns:a16="http://schemas.microsoft.com/office/drawing/2014/main" id="{E9D34B50-083B-FB68-D03C-5DD3081F72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900" y="4032615"/>
            <a:ext cx="4222100" cy="2814733"/>
          </a:xfrm>
          <a:prstGeom prst="rect">
            <a:avLst/>
          </a:prstGeom>
        </p:spPr>
      </p:pic>
      <p:pic>
        <p:nvPicPr>
          <p:cNvPr id="6" name="Image 5">
            <a:extLst>
              <a:ext uri="{FF2B5EF4-FFF2-40B4-BE49-F238E27FC236}">
                <a16:creationId xmlns:a16="http://schemas.microsoft.com/office/drawing/2014/main" id="{A73804C5-2FD3-EB05-7F07-F7E2055FDE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1257176"/>
            <a:ext cx="4222100" cy="2799761"/>
          </a:xfrm>
          <a:prstGeom prst="rect">
            <a:avLst/>
          </a:prstGeom>
        </p:spPr>
      </p:pic>
      <p:pic>
        <p:nvPicPr>
          <p:cNvPr id="7" name="Image 6">
            <a:extLst>
              <a:ext uri="{FF2B5EF4-FFF2-40B4-BE49-F238E27FC236}">
                <a16:creationId xmlns:a16="http://schemas.microsoft.com/office/drawing/2014/main" id="{5C950485-4D09-96BD-D316-6012F5618B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0" y="4056937"/>
            <a:ext cx="4222100" cy="2808312"/>
          </a:xfrm>
          <a:prstGeom prst="rect">
            <a:avLst/>
          </a:prstGeom>
        </p:spPr>
      </p:pic>
    </p:spTree>
    <p:extLst>
      <p:ext uri="{BB962C8B-B14F-4D97-AF65-F5344CB8AC3E}">
        <p14:creationId xmlns:p14="http://schemas.microsoft.com/office/powerpoint/2010/main" val="4028570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re 1"/>
          <p:cNvSpPr txBox="1">
            <a:spLocks/>
          </p:cNvSpPr>
          <p:nvPr/>
        </p:nvSpPr>
        <p:spPr>
          <a:xfrm>
            <a:off x="251520" y="138404"/>
            <a:ext cx="8640960" cy="56207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400" dirty="0">
                <a:solidFill>
                  <a:srgbClr val="00A664"/>
                </a:solidFill>
                <a:latin typeface="Arial Black" pitchFamily="34" charset="0"/>
                <a:ea typeface="+mj-ea"/>
                <a:cs typeface="+mj-cs"/>
              </a:rPr>
              <a:t>Menaces pour les prairies? </a:t>
            </a:r>
            <a:endParaRPr kumimoji="0" lang="fr-BE" sz="2400" b="0" i="0" u="none" strike="noStrike" kern="1200" cap="none" spc="0" normalizeH="0" baseline="0" noProof="0" dirty="0">
              <a:ln>
                <a:noFill/>
              </a:ln>
              <a:solidFill>
                <a:srgbClr val="00A664"/>
              </a:solidFill>
              <a:effectLst/>
              <a:uLnTx/>
              <a:uFillTx/>
              <a:latin typeface="Arial Black" pitchFamily="34" charset="0"/>
              <a:ea typeface="+mj-ea"/>
              <a:cs typeface="+mj-cs"/>
            </a:endParaRPr>
          </a:p>
        </p:txBody>
      </p:sp>
      <p:graphicFrame>
        <p:nvGraphicFramePr>
          <p:cNvPr id="2" name="Tableau 1">
            <a:extLst>
              <a:ext uri="{FF2B5EF4-FFF2-40B4-BE49-F238E27FC236}">
                <a16:creationId xmlns:a16="http://schemas.microsoft.com/office/drawing/2014/main" id="{CC90B950-B1EE-AD73-19BE-C458870D4230}"/>
              </a:ext>
            </a:extLst>
          </p:cNvPr>
          <p:cNvGraphicFramePr>
            <a:graphicFrameLocks noGrp="1"/>
          </p:cNvGraphicFramePr>
          <p:nvPr>
            <p:extLst>
              <p:ext uri="{D42A27DB-BD31-4B8C-83A1-F6EECF244321}">
                <p14:modId xmlns:p14="http://schemas.microsoft.com/office/powerpoint/2010/main" val="2912726040"/>
              </p:ext>
            </p:extLst>
          </p:nvPr>
        </p:nvGraphicFramePr>
        <p:xfrm>
          <a:off x="251520" y="1154127"/>
          <a:ext cx="8466341" cy="4902981"/>
        </p:xfrm>
        <a:graphic>
          <a:graphicData uri="http://schemas.openxmlformats.org/drawingml/2006/table">
            <a:tbl>
              <a:tblPr firstRow="1" bandRow="1">
                <a:tableStyleId>{21E4AEA4-8DFA-4A89-87EB-49C32662AFE0}</a:tableStyleId>
              </a:tblPr>
              <a:tblGrid>
                <a:gridCol w="2109882">
                  <a:extLst>
                    <a:ext uri="{9D8B030D-6E8A-4147-A177-3AD203B41FA5}">
                      <a16:colId xmlns:a16="http://schemas.microsoft.com/office/drawing/2014/main" val="582810365"/>
                    </a:ext>
                  </a:extLst>
                </a:gridCol>
                <a:gridCol w="2034119">
                  <a:extLst>
                    <a:ext uri="{9D8B030D-6E8A-4147-A177-3AD203B41FA5}">
                      <a16:colId xmlns:a16="http://schemas.microsoft.com/office/drawing/2014/main" val="383885209"/>
                    </a:ext>
                  </a:extLst>
                </a:gridCol>
                <a:gridCol w="2306115">
                  <a:extLst>
                    <a:ext uri="{9D8B030D-6E8A-4147-A177-3AD203B41FA5}">
                      <a16:colId xmlns:a16="http://schemas.microsoft.com/office/drawing/2014/main" val="2941307226"/>
                    </a:ext>
                  </a:extLst>
                </a:gridCol>
                <a:gridCol w="2016225">
                  <a:extLst>
                    <a:ext uri="{9D8B030D-6E8A-4147-A177-3AD203B41FA5}">
                      <a16:colId xmlns:a16="http://schemas.microsoft.com/office/drawing/2014/main" val="3604285653"/>
                    </a:ext>
                  </a:extLst>
                </a:gridCol>
              </a:tblGrid>
              <a:tr h="853958">
                <a:tc>
                  <a:txBody>
                    <a:bodyPr/>
                    <a:lstStyle/>
                    <a:p>
                      <a:pPr algn="ctr"/>
                      <a:r>
                        <a:rPr lang="fr-FR" sz="2200" dirty="0"/>
                        <a:t>Arrondissement</a:t>
                      </a:r>
                      <a:endParaRPr lang="fr-BE" sz="2200" dirty="0"/>
                    </a:p>
                  </a:txBody>
                  <a:tcPr/>
                </a:tc>
                <a:tc>
                  <a:txBody>
                    <a:bodyPr/>
                    <a:lstStyle/>
                    <a:p>
                      <a:pPr algn="ctr"/>
                      <a:r>
                        <a:rPr lang="fr-FR" sz="2200" dirty="0"/>
                        <a:t>Prix moyen 2018 (€)</a:t>
                      </a:r>
                      <a:endParaRPr lang="fr-BE" sz="2200" dirty="0"/>
                    </a:p>
                  </a:txBody>
                  <a:tcPr/>
                </a:tc>
                <a:tc>
                  <a:txBody>
                    <a:bodyPr/>
                    <a:lstStyle/>
                    <a:p>
                      <a:pPr algn="ctr"/>
                      <a:r>
                        <a:rPr lang="fr-FR" sz="2200" dirty="0"/>
                        <a:t>Prix moyen </a:t>
                      </a:r>
                    </a:p>
                    <a:p>
                      <a:pPr algn="ctr"/>
                      <a:r>
                        <a:rPr lang="fr-FR" sz="2200" dirty="0"/>
                        <a:t>2023 (€)</a:t>
                      </a:r>
                      <a:endParaRPr lang="fr-BE" sz="2200" dirty="0"/>
                    </a:p>
                  </a:txBody>
                  <a:tcPr/>
                </a:tc>
                <a:tc>
                  <a:txBody>
                    <a:bodyPr/>
                    <a:lstStyle/>
                    <a:p>
                      <a:pPr algn="ctr"/>
                      <a:r>
                        <a:rPr lang="fr-FR" sz="2200" dirty="0"/>
                        <a:t>Augmentation (%)</a:t>
                      </a:r>
                      <a:endParaRPr lang="fr-BE" sz="2200" dirty="0"/>
                    </a:p>
                  </a:txBody>
                  <a:tcPr/>
                </a:tc>
                <a:extLst>
                  <a:ext uri="{0D108BD9-81ED-4DB2-BD59-A6C34878D82A}">
                    <a16:rowId xmlns:a16="http://schemas.microsoft.com/office/drawing/2014/main" val="2024003236"/>
                  </a:ext>
                </a:extLst>
              </a:tr>
              <a:tr h="474421">
                <a:tc>
                  <a:txBody>
                    <a:bodyPr/>
                    <a:lstStyle/>
                    <a:p>
                      <a:r>
                        <a:rPr lang="fr-FR" sz="2400" dirty="0"/>
                        <a:t>Ardenne</a:t>
                      </a:r>
                      <a:endParaRPr lang="fr-BE" sz="2400" dirty="0"/>
                    </a:p>
                  </a:txBody>
                  <a:tcPr/>
                </a:tc>
                <a:tc>
                  <a:txBody>
                    <a:bodyPr/>
                    <a:lstStyle/>
                    <a:p>
                      <a:pPr algn="ctr"/>
                      <a:r>
                        <a:rPr lang="fr-FR" sz="2400" dirty="0"/>
                        <a:t>13 176</a:t>
                      </a:r>
                      <a:endParaRPr lang="fr-BE" sz="2400" dirty="0"/>
                    </a:p>
                  </a:txBody>
                  <a:tcPr/>
                </a:tc>
                <a:tc>
                  <a:txBody>
                    <a:bodyPr/>
                    <a:lstStyle/>
                    <a:p>
                      <a:pPr algn="ctr"/>
                      <a:r>
                        <a:rPr lang="fr-FR" sz="2400" dirty="0"/>
                        <a:t>20 841</a:t>
                      </a:r>
                    </a:p>
                  </a:txBody>
                  <a:tcPr/>
                </a:tc>
                <a:tc>
                  <a:txBody>
                    <a:bodyPr/>
                    <a:lstStyle/>
                    <a:p>
                      <a:pPr algn="ctr"/>
                      <a:r>
                        <a:rPr lang="fr-FR" sz="2400" dirty="0"/>
                        <a:t>58</a:t>
                      </a:r>
                    </a:p>
                  </a:txBody>
                  <a:tcPr/>
                </a:tc>
                <a:extLst>
                  <a:ext uri="{0D108BD9-81ED-4DB2-BD59-A6C34878D82A}">
                    <a16:rowId xmlns:a16="http://schemas.microsoft.com/office/drawing/2014/main" val="448308658"/>
                  </a:ext>
                </a:extLst>
              </a:tr>
              <a:tr h="474421">
                <a:tc>
                  <a:txBody>
                    <a:bodyPr/>
                    <a:lstStyle/>
                    <a:p>
                      <a:r>
                        <a:rPr lang="fr-FR" sz="2400" dirty="0"/>
                        <a:t>Condroz</a:t>
                      </a:r>
                      <a:endParaRPr lang="fr-BE" sz="2400" dirty="0"/>
                    </a:p>
                  </a:txBody>
                  <a:tcPr/>
                </a:tc>
                <a:tc>
                  <a:txBody>
                    <a:bodyPr/>
                    <a:lstStyle/>
                    <a:p>
                      <a:pPr algn="ctr"/>
                      <a:r>
                        <a:rPr lang="fr-FR" sz="2400" dirty="0"/>
                        <a:t>22 144</a:t>
                      </a:r>
                      <a:endParaRPr lang="fr-BE" sz="2400" dirty="0"/>
                    </a:p>
                  </a:txBody>
                  <a:tcPr/>
                </a:tc>
                <a:tc>
                  <a:txBody>
                    <a:bodyPr/>
                    <a:lstStyle/>
                    <a:p>
                      <a:pPr algn="ctr"/>
                      <a:r>
                        <a:rPr lang="fr-FR" sz="2400" dirty="0"/>
                        <a:t>48 970</a:t>
                      </a:r>
                      <a:endParaRPr lang="fr-BE" sz="2400" dirty="0"/>
                    </a:p>
                  </a:txBody>
                  <a:tcPr/>
                </a:tc>
                <a:tc>
                  <a:txBody>
                    <a:bodyPr/>
                    <a:lstStyle/>
                    <a:p>
                      <a:pPr algn="ctr"/>
                      <a:r>
                        <a:rPr lang="fr-FR" sz="2400" dirty="0"/>
                        <a:t>121</a:t>
                      </a:r>
                      <a:endParaRPr lang="fr-BE" sz="2400" dirty="0"/>
                    </a:p>
                  </a:txBody>
                  <a:tcPr/>
                </a:tc>
                <a:extLst>
                  <a:ext uri="{0D108BD9-81ED-4DB2-BD59-A6C34878D82A}">
                    <a16:rowId xmlns:a16="http://schemas.microsoft.com/office/drawing/2014/main" val="1671525489"/>
                  </a:ext>
                </a:extLst>
              </a:tr>
              <a:tr h="853958">
                <a:tc>
                  <a:txBody>
                    <a:bodyPr/>
                    <a:lstStyle/>
                    <a:p>
                      <a:r>
                        <a:rPr lang="fr-FR" sz="2400" dirty="0"/>
                        <a:t>Zone Limoneuse</a:t>
                      </a:r>
                      <a:endParaRPr lang="fr-BE" sz="2400" dirty="0"/>
                    </a:p>
                  </a:txBody>
                  <a:tcPr/>
                </a:tc>
                <a:tc>
                  <a:txBody>
                    <a:bodyPr/>
                    <a:lstStyle/>
                    <a:p>
                      <a:pPr algn="ctr"/>
                      <a:r>
                        <a:rPr lang="fr-FR" sz="2400" dirty="0"/>
                        <a:t>37 573</a:t>
                      </a:r>
                      <a:endParaRPr lang="fr-BE" sz="2400" dirty="0"/>
                    </a:p>
                  </a:txBody>
                  <a:tcPr/>
                </a:tc>
                <a:tc>
                  <a:txBody>
                    <a:bodyPr/>
                    <a:lstStyle/>
                    <a:p>
                      <a:pPr algn="ctr"/>
                      <a:r>
                        <a:rPr lang="fr-FR" sz="2400" dirty="0"/>
                        <a:t>39 957</a:t>
                      </a:r>
                      <a:endParaRPr lang="fr-BE" sz="2400" dirty="0"/>
                    </a:p>
                  </a:txBody>
                  <a:tcPr/>
                </a:tc>
                <a:tc>
                  <a:txBody>
                    <a:bodyPr/>
                    <a:lstStyle/>
                    <a:p>
                      <a:pPr algn="ctr"/>
                      <a:r>
                        <a:rPr lang="fr-FR" sz="2400" dirty="0"/>
                        <a:t>6</a:t>
                      </a:r>
                      <a:endParaRPr lang="fr-BE" sz="2400" dirty="0"/>
                    </a:p>
                  </a:txBody>
                  <a:tcPr/>
                </a:tc>
                <a:extLst>
                  <a:ext uri="{0D108BD9-81ED-4DB2-BD59-A6C34878D82A}">
                    <a16:rowId xmlns:a16="http://schemas.microsoft.com/office/drawing/2014/main" val="933593470"/>
                  </a:ext>
                </a:extLst>
              </a:tr>
              <a:tr h="474421">
                <a:tc>
                  <a:txBody>
                    <a:bodyPr/>
                    <a:lstStyle/>
                    <a:p>
                      <a:r>
                        <a:rPr lang="fr-FR" sz="2400" dirty="0"/>
                        <a:t>Zone Sablo-limoneuse</a:t>
                      </a:r>
                      <a:endParaRPr lang="fr-BE" sz="2400" dirty="0"/>
                    </a:p>
                  </a:txBody>
                  <a:tcPr/>
                </a:tc>
                <a:tc>
                  <a:txBody>
                    <a:bodyPr/>
                    <a:lstStyle/>
                    <a:p>
                      <a:pPr algn="ctr"/>
                      <a:r>
                        <a:rPr lang="fr-FR" sz="2400" dirty="0"/>
                        <a:t>14 578</a:t>
                      </a:r>
                      <a:endParaRPr lang="fr-BE" sz="2400" dirty="0"/>
                    </a:p>
                  </a:txBody>
                  <a:tcPr/>
                </a:tc>
                <a:tc>
                  <a:txBody>
                    <a:bodyPr/>
                    <a:lstStyle/>
                    <a:p>
                      <a:pPr algn="ctr"/>
                      <a:r>
                        <a:rPr lang="fr-FR" sz="2400" dirty="0"/>
                        <a:t>40 722</a:t>
                      </a:r>
                      <a:endParaRPr lang="fr-BE" sz="2400" dirty="0"/>
                    </a:p>
                  </a:txBody>
                  <a:tcPr/>
                </a:tc>
                <a:tc>
                  <a:txBody>
                    <a:bodyPr/>
                    <a:lstStyle/>
                    <a:p>
                      <a:pPr algn="ctr"/>
                      <a:r>
                        <a:rPr lang="fr-FR" sz="2400" dirty="0"/>
                        <a:t>180 </a:t>
                      </a:r>
                      <a:endParaRPr lang="fr-BE" sz="2400" dirty="0"/>
                    </a:p>
                  </a:txBody>
                  <a:tcPr/>
                </a:tc>
                <a:extLst>
                  <a:ext uri="{0D108BD9-81ED-4DB2-BD59-A6C34878D82A}">
                    <a16:rowId xmlns:a16="http://schemas.microsoft.com/office/drawing/2014/main" val="1234421141"/>
                  </a:ext>
                </a:extLst>
              </a:tr>
              <a:tr h="474421">
                <a:tc>
                  <a:txBody>
                    <a:bodyPr/>
                    <a:lstStyle/>
                    <a:p>
                      <a:r>
                        <a:rPr lang="fr-FR" sz="2400" b="1" dirty="0"/>
                        <a:t>Wallonie</a:t>
                      </a:r>
                      <a:endParaRPr lang="fr-BE" sz="2400" b="1" dirty="0"/>
                    </a:p>
                  </a:txBody>
                  <a:tcPr/>
                </a:tc>
                <a:tc>
                  <a:txBody>
                    <a:bodyPr/>
                    <a:lstStyle/>
                    <a:p>
                      <a:pPr algn="ctr"/>
                      <a:r>
                        <a:rPr lang="fr-FR" sz="2400" b="1" dirty="0"/>
                        <a:t>18 041</a:t>
                      </a:r>
                      <a:endParaRPr lang="fr-BE" sz="2400" b="1" dirty="0"/>
                    </a:p>
                  </a:txBody>
                  <a:tcPr/>
                </a:tc>
                <a:tc>
                  <a:txBody>
                    <a:bodyPr/>
                    <a:lstStyle/>
                    <a:p>
                      <a:pPr algn="ctr"/>
                      <a:r>
                        <a:rPr lang="fr-FR" sz="2400" b="1" dirty="0"/>
                        <a:t> 28 068</a:t>
                      </a:r>
                      <a:endParaRPr lang="fr-BE" sz="2400" b="1" dirty="0"/>
                    </a:p>
                  </a:txBody>
                  <a:tcPr/>
                </a:tc>
                <a:tc>
                  <a:txBody>
                    <a:bodyPr/>
                    <a:lstStyle/>
                    <a:p>
                      <a:pPr algn="ctr"/>
                      <a:r>
                        <a:rPr lang="fr-FR" sz="2400" dirty="0"/>
                        <a:t>56</a:t>
                      </a:r>
                      <a:endParaRPr lang="fr-BE" sz="2400" dirty="0"/>
                    </a:p>
                  </a:txBody>
                  <a:tcPr/>
                </a:tc>
                <a:extLst>
                  <a:ext uri="{0D108BD9-81ED-4DB2-BD59-A6C34878D82A}">
                    <a16:rowId xmlns:a16="http://schemas.microsoft.com/office/drawing/2014/main" val="2999661607"/>
                  </a:ext>
                </a:extLst>
              </a:tr>
              <a:tr h="474421">
                <a:tc>
                  <a:txBody>
                    <a:bodyPr/>
                    <a:lstStyle/>
                    <a:p>
                      <a:pPr algn="r"/>
                      <a:r>
                        <a:rPr lang="fr-FR" sz="2400" i="1" dirty="0"/>
                        <a:t>Min</a:t>
                      </a:r>
                      <a:endParaRPr lang="fr-BE" sz="2400" i="1" dirty="0"/>
                    </a:p>
                  </a:txBody>
                  <a:tcPr/>
                </a:tc>
                <a:tc>
                  <a:txBody>
                    <a:bodyPr/>
                    <a:lstStyle/>
                    <a:p>
                      <a:pPr algn="ctr"/>
                      <a:r>
                        <a:rPr lang="fr-FR" sz="2400" i="1" dirty="0"/>
                        <a:t>8 391</a:t>
                      </a:r>
                      <a:endParaRPr lang="fr-BE" sz="2400" i="1" dirty="0"/>
                    </a:p>
                  </a:txBody>
                  <a:tcPr/>
                </a:tc>
                <a:tc>
                  <a:txBody>
                    <a:bodyPr/>
                    <a:lstStyle/>
                    <a:p>
                      <a:pPr algn="ctr"/>
                      <a:r>
                        <a:rPr lang="fr-FR" sz="2400" i="1" dirty="0"/>
                        <a:t>11 753</a:t>
                      </a:r>
                      <a:endParaRPr lang="fr-BE" sz="2400" i="1" dirty="0"/>
                    </a:p>
                  </a:txBody>
                  <a:tcPr/>
                </a:tc>
                <a:tc>
                  <a:txBody>
                    <a:bodyPr/>
                    <a:lstStyle/>
                    <a:p>
                      <a:pPr algn="ctr"/>
                      <a:endParaRPr lang="fr-BE" sz="2400" dirty="0"/>
                    </a:p>
                  </a:txBody>
                  <a:tcPr/>
                </a:tc>
                <a:extLst>
                  <a:ext uri="{0D108BD9-81ED-4DB2-BD59-A6C34878D82A}">
                    <a16:rowId xmlns:a16="http://schemas.microsoft.com/office/drawing/2014/main" val="1467777847"/>
                  </a:ext>
                </a:extLst>
              </a:tr>
              <a:tr h="474421">
                <a:tc>
                  <a:txBody>
                    <a:bodyPr/>
                    <a:lstStyle/>
                    <a:p>
                      <a:pPr algn="r"/>
                      <a:r>
                        <a:rPr lang="fr-FR" sz="2400" i="1" dirty="0"/>
                        <a:t>Max</a:t>
                      </a:r>
                      <a:endParaRPr lang="fr-BE" sz="2400" i="1" dirty="0"/>
                    </a:p>
                  </a:txBody>
                  <a:tcPr/>
                </a:tc>
                <a:tc>
                  <a:txBody>
                    <a:bodyPr/>
                    <a:lstStyle/>
                    <a:p>
                      <a:pPr algn="ctr"/>
                      <a:r>
                        <a:rPr lang="fr-FR" sz="2400" i="1" dirty="0"/>
                        <a:t>37 573</a:t>
                      </a:r>
                      <a:endParaRPr lang="fr-BE" sz="2400" i="1" dirty="0"/>
                    </a:p>
                  </a:txBody>
                  <a:tcPr/>
                </a:tc>
                <a:tc>
                  <a:txBody>
                    <a:bodyPr/>
                    <a:lstStyle/>
                    <a:p>
                      <a:pPr algn="ctr"/>
                      <a:r>
                        <a:rPr lang="fr-FR" sz="2400" i="1" dirty="0"/>
                        <a:t>39 957</a:t>
                      </a:r>
                      <a:endParaRPr lang="fr-BE" sz="2400" i="1" dirty="0"/>
                    </a:p>
                  </a:txBody>
                  <a:tcPr/>
                </a:tc>
                <a:tc>
                  <a:txBody>
                    <a:bodyPr/>
                    <a:lstStyle/>
                    <a:p>
                      <a:pPr algn="ctr"/>
                      <a:endParaRPr lang="fr-FR" sz="2400" dirty="0"/>
                    </a:p>
                  </a:txBody>
                  <a:tcPr/>
                </a:tc>
                <a:extLst>
                  <a:ext uri="{0D108BD9-81ED-4DB2-BD59-A6C34878D82A}">
                    <a16:rowId xmlns:a16="http://schemas.microsoft.com/office/drawing/2014/main" val="504486128"/>
                  </a:ext>
                </a:extLst>
              </a:tr>
            </a:tbl>
          </a:graphicData>
        </a:graphic>
      </p:graphicFrame>
      <p:sp>
        <p:nvSpPr>
          <p:cNvPr id="3" name="ZoneTexte 2">
            <a:extLst>
              <a:ext uri="{FF2B5EF4-FFF2-40B4-BE49-F238E27FC236}">
                <a16:creationId xmlns:a16="http://schemas.microsoft.com/office/drawing/2014/main" id="{965A14F2-C31E-CFD6-70CE-7D30706A191E}"/>
              </a:ext>
            </a:extLst>
          </p:cNvPr>
          <p:cNvSpPr txBox="1"/>
          <p:nvPr/>
        </p:nvSpPr>
        <p:spPr>
          <a:xfrm>
            <a:off x="4067944" y="6095037"/>
            <a:ext cx="4824536" cy="646331"/>
          </a:xfrm>
          <a:prstGeom prst="rect">
            <a:avLst/>
          </a:prstGeom>
          <a:noFill/>
        </p:spPr>
        <p:txBody>
          <a:bodyPr wrap="square" rtlCol="0">
            <a:spAutoFit/>
          </a:bodyPr>
          <a:lstStyle/>
          <a:p>
            <a:r>
              <a:rPr lang="fr-FR" dirty="0"/>
              <a:t>Sources: Observatoire du foncier agricole Wallon, rapports 2019 et 2024</a:t>
            </a:r>
            <a:endParaRPr lang="fr-BE" dirty="0"/>
          </a:p>
        </p:txBody>
      </p:sp>
      <p:sp>
        <p:nvSpPr>
          <p:cNvPr id="4" name="ZoneTexte 3">
            <a:extLst>
              <a:ext uri="{FF2B5EF4-FFF2-40B4-BE49-F238E27FC236}">
                <a16:creationId xmlns:a16="http://schemas.microsoft.com/office/drawing/2014/main" id="{729F9A02-7784-2E35-0856-0C6B600A8552}"/>
              </a:ext>
            </a:extLst>
          </p:cNvPr>
          <p:cNvSpPr txBox="1"/>
          <p:nvPr/>
        </p:nvSpPr>
        <p:spPr>
          <a:xfrm>
            <a:off x="0" y="594532"/>
            <a:ext cx="7632848" cy="461665"/>
          </a:xfrm>
          <a:prstGeom prst="rect">
            <a:avLst/>
          </a:prstGeom>
          <a:noFill/>
        </p:spPr>
        <p:txBody>
          <a:bodyPr wrap="square" rtlCol="0">
            <a:spAutoFit/>
          </a:bodyPr>
          <a:lstStyle/>
          <a:p>
            <a:r>
              <a:rPr lang="fr-FR" sz="2400" b="1" dirty="0">
                <a:solidFill>
                  <a:schemeClr val="tx1">
                    <a:lumMod val="50000"/>
                    <a:lumOff val="50000"/>
                  </a:schemeClr>
                </a:solidFill>
              </a:rPr>
              <a:t>Prix des prairies permanentes situées en zone agricole</a:t>
            </a:r>
            <a:endParaRPr lang="fr-BE" sz="2400" b="1" dirty="0">
              <a:solidFill>
                <a:schemeClr val="tx1">
                  <a:lumMod val="50000"/>
                  <a:lumOff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6C329-7B4A-791C-D8E1-7E71960B14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156AC1-5D3B-5230-C705-B7529A9CB644}"/>
              </a:ext>
            </a:extLst>
          </p:cNvPr>
          <p:cNvSpPr>
            <a:spLocks noGrp="1"/>
          </p:cNvSpPr>
          <p:nvPr>
            <p:ph type="title"/>
          </p:nvPr>
        </p:nvSpPr>
        <p:spPr>
          <a:xfrm>
            <a:off x="251520" y="138404"/>
            <a:ext cx="8640960" cy="562074"/>
          </a:xfrm>
        </p:spPr>
        <p:txBody>
          <a:bodyPr vert="horz" lIns="91440" tIns="45720" rIns="91440" bIns="45720" rtlCol="0" anchor="ctr">
            <a:normAutofit/>
          </a:bodyPr>
          <a:lstStyle/>
          <a:p>
            <a:r>
              <a:rPr lang="fr-FR" dirty="0"/>
              <a:t>Pour conclure</a:t>
            </a:r>
            <a:endParaRPr lang="fr-BE" dirty="0"/>
          </a:p>
        </p:txBody>
      </p:sp>
      <p:pic>
        <p:nvPicPr>
          <p:cNvPr id="4" name="Image 3">
            <a:extLst>
              <a:ext uri="{FF2B5EF4-FFF2-40B4-BE49-F238E27FC236}">
                <a16:creationId xmlns:a16="http://schemas.microsoft.com/office/drawing/2014/main" id="{2B79D015-0FD0-1348-9EA6-D7DA3BEA11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3858425"/>
            <a:ext cx="4290575" cy="2853233"/>
          </a:xfrm>
          <a:prstGeom prst="rect">
            <a:avLst/>
          </a:prstGeom>
          <a:noFill/>
        </p:spPr>
      </p:pic>
      <p:sp>
        <p:nvSpPr>
          <p:cNvPr id="3" name="ZoneTexte 2">
            <a:extLst>
              <a:ext uri="{FF2B5EF4-FFF2-40B4-BE49-F238E27FC236}">
                <a16:creationId xmlns:a16="http://schemas.microsoft.com/office/drawing/2014/main" id="{AE3D677D-7318-FB6D-49DD-0AFD656C3876}"/>
              </a:ext>
            </a:extLst>
          </p:cNvPr>
          <p:cNvSpPr txBox="1"/>
          <p:nvPr/>
        </p:nvSpPr>
        <p:spPr>
          <a:xfrm>
            <a:off x="107504" y="777694"/>
            <a:ext cx="8642350" cy="504825"/>
          </a:xfrm>
          <a:prstGeom prst="rect">
            <a:avLst/>
          </a:prstGeom>
        </p:spPr>
        <p:txBody>
          <a:bodyPr vert="horz" lIns="91440" tIns="45720" rIns="91440" bIns="45720" rtlCol="0" anchor="ctr">
            <a:normAutofit/>
          </a:bodyPr>
          <a:lstStyle/>
          <a:p>
            <a:pPr marL="342900" indent="-342900" algn="just">
              <a:spcBef>
                <a:spcPct val="20000"/>
              </a:spcBef>
            </a:pPr>
            <a:r>
              <a:rPr lang="fr-FR" sz="2000" b="1" kern="1200" dirty="0">
                <a:solidFill>
                  <a:schemeClr val="bg1">
                    <a:lumMod val="50000"/>
                  </a:schemeClr>
                </a:solidFill>
                <a:latin typeface="+mn-lt"/>
                <a:ea typeface="+mn-ea"/>
                <a:cs typeface="+mn-cs"/>
              </a:rPr>
              <a:t>Améliorer l’efficience de l’élevage, c’est améliorer sa durabilité</a:t>
            </a:r>
          </a:p>
        </p:txBody>
      </p:sp>
      <p:sp>
        <p:nvSpPr>
          <p:cNvPr id="6" name="ZoneTexte 5">
            <a:extLst>
              <a:ext uri="{FF2B5EF4-FFF2-40B4-BE49-F238E27FC236}">
                <a16:creationId xmlns:a16="http://schemas.microsoft.com/office/drawing/2014/main" id="{1C353C93-2D53-4661-6E1F-DDDCD322D4EE}"/>
              </a:ext>
            </a:extLst>
          </p:cNvPr>
          <p:cNvSpPr txBox="1"/>
          <p:nvPr/>
        </p:nvSpPr>
        <p:spPr>
          <a:xfrm>
            <a:off x="219383" y="1445972"/>
            <a:ext cx="8785671" cy="2308324"/>
          </a:xfrm>
          <a:prstGeom prst="rect">
            <a:avLst/>
          </a:prstGeom>
          <a:noFill/>
        </p:spPr>
        <p:txBody>
          <a:bodyPr wrap="square">
            <a:spAutoFit/>
          </a:bodyPr>
          <a:lstStyle/>
          <a:p>
            <a:pPr marL="0" lvl="1"/>
            <a:r>
              <a:rPr lang="fr-BE" sz="2400" dirty="0"/>
              <a:t>Des points d’amélioration: </a:t>
            </a:r>
          </a:p>
          <a:p>
            <a:pPr marL="800100" lvl="1" indent="-342900">
              <a:buFont typeface="Wingdings" panose="05000000000000000000" pitchFamily="2" charset="2"/>
              <a:buChar char="ü"/>
            </a:pPr>
            <a:r>
              <a:rPr lang="fr-BE" sz="2400" dirty="0">
                <a:solidFill>
                  <a:srgbClr val="FF0000"/>
                </a:solidFill>
              </a:rPr>
              <a:t>Améliorer la qualité des prairies et la conservation des fourrages </a:t>
            </a:r>
          </a:p>
          <a:p>
            <a:pPr marL="800100" lvl="1" indent="-342900">
              <a:buFont typeface="Wingdings" panose="05000000000000000000" pitchFamily="2" charset="2"/>
              <a:buChar char="ü"/>
            </a:pPr>
            <a:r>
              <a:rPr lang="fr-BE" sz="2400" dirty="0">
                <a:solidFill>
                  <a:srgbClr val="FF0000"/>
                </a:solidFill>
              </a:rPr>
              <a:t>Bien réfléchir la fertilisation </a:t>
            </a:r>
          </a:p>
          <a:p>
            <a:pPr marL="800100" lvl="1" indent="-342900">
              <a:buFont typeface="Wingdings" panose="05000000000000000000" pitchFamily="2" charset="2"/>
              <a:buChar char="ü"/>
            </a:pPr>
            <a:r>
              <a:rPr lang="fr-BE" sz="2400" dirty="0">
                <a:solidFill>
                  <a:srgbClr val="FF0000"/>
                </a:solidFill>
              </a:rPr>
              <a:t>Adapter la conduite et le management des animaux et ses objectifs de production par rapport à votre situation</a:t>
            </a:r>
          </a:p>
        </p:txBody>
      </p:sp>
    </p:spTree>
    <p:extLst>
      <p:ext uri="{BB962C8B-B14F-4D97-AF65-F5344CB8AC3E}">
        <p14:creationId xmlns:p14="http://schemas.microsoft.com/office/powerpoint/2010/main" val="3834293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En guise de conclusions</a:t>
            </a:r>
          </a:p>
        </p:txBody>
      </p:sp>
      <p:sp>
        <p:nvSpPr>
          <p:cNvPr id="3" name="Espace réservé du contenu 2"/>
          <p:cNvSpPr>
            <a:spLocks noGrp="1"/>
          </p:cNvSpPr>
          <p:nvPr>
            <p:ph idx="1"/>
          </p:nvPr>
        </p:nvSpPr>
        <p:spPr/>
        <p:txBody>
          <a:bodyPr/>
          <a:lstStyle/>
          <a:p>
            <a:r>
              <a:rPr lang="fr-BE" dirty="0"/>
              <a:t>L’autonomie alimentaire est un point essentiel de la durabilité des exploitations agricoles. </a:t>
            </a:r>
          </a:p>
          <a:p>
            <a:endParaRPr lang="fr-BE" dirty="0"/>
          </a:p>
          <a:p>
            <a:r>
              <a:rPr lang="fr-BE" dirty="0"/>
              <a:t>Chaque ferme est un cas unique et qu’il est difficile de changer son exploitation du jour au lendemain.</a:t>
            </a:r>
          </a:p>
          <a:p>
            <a:endParaRPr lang="fr-BE" dirty="0"/>
          </a:p>
          <a:p>
            <a:r>
              <a:rPr lang="fr-BE" dirty="0"/>
              <a:t>Cependant, pour maximiser cette autonomie, l’agriculteur peut mettre en œuvre plusieurs leviers :</a:t>
            </a:r>
          </a:p>
          <a:p>
            <a:endParaRPr lang="fr-BE" dirty="0"/>
          </a:p>
          <a:p>
            <a:pPr lvl="1"/>
            <a:r>
              <a:rPr lang="fr-BE" dirty="0">
                <a:solidFill>
                  <a:srgbClr val="FF0000"/>
                </a:solidFill>
              </a:rPr>
              <a:t>Améliorer la qualité des fourrages </a:t>
            </a:r>
          </a:p>
          <a:p>
            <a:pPr lvl="1"/>
            <a:r>
              <a:rPr lang="fr-BE" dirty="0">
                <a:solidFill>
                  <a:srgbClr val="FF0000"/>
                </a:solidFill>
              </a:rPr>
              <a:t>Gérer mieux sa fertilisation organique </a:t>
            </a:r>
          </a:p>
          <a:p>
            <a:pPr lvl="1"/>
            <a:r>
              <a:rPr lang="fr-BE" dirty="0">
                <a:solidFill>
                  <a:srgbClr val="FF0000"/>
                </a:solidFill>
              </a:rPr>
              <a:t>Adapter le cheptel et sa conduite.</a:t>
            </a:r>
          </a:p>
          <a:p>
            <a:pPr lvl="1"/>
            <a:endParaRPr lang="fr-BE" dirty="0"/>
          </a:p>
          <a:p>
            <a:endParaRPr lang="fr-BE" dirty="0"/>
          </a:p>
          <a:p>
            <a:pPr lvl="2">
              <a:buNone/>
            </a:pPr>
            <a:endParaRPr lang="fr-BE" dirty="0"/>
          </a:p>
        </p:txBody>
      </p:sp>
      <p:grpSp>
        <p:nvGrpSpPr>
          <p:cNvPr id="4" name="Groupe 3">
            <a:extLst>
              <a:ext uri="{FF2B5EF4-FFF2-40B4-BE49-F238E27FC236}">
                <a16:creationId xmlns:a16="http://schemas.microsoft.com/office/drawing/2014/main" id="{D1C933B5-8DEB-6E18-6FDC-E2079C3A20B8}"/>
              </a:ext>
            </a:extLst>
          </p:cNvPr>
          <p:cNvGrpSpPr/>
          <p:nvPr/>
        </p:nvGrpSpPr>
        <p:grpSpPr>
          <a:xfrm>
            <a:off x="683568" y="5085184"/>
            <a:ext cx="2448272" cy="1317978"/>
            <a:chOff x="4606794" y="3008382"/>
            <a:chExt cx="4536000" cy="3546657"/>
          </a:xfrm>
        </p:grpSpPr>
        <p:pic>
          <p:nvPicPr>
            <p:cNvPr id="5" name="Picture 5" descr="S:\Photos\Espèces plantes\Trefle_en_couleur_01.JPG">
              <a:extLst>
                <a:ext uri="{FF2B5EF4-FFF2-40B4-BE49-F238E27FC236}">
                  <a16:creationId xmlns:a16="http://schemas.microsoft.com/office/drawing/2014/main" id="{D314D4DD-EBB5-6B1F-8060-73353F07D76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06794" y="3008382"/>
              <a:ext cx="4536000" cy="3402000"/>
            </a:xfrm>
            <a:prstGeom prst="rect">
              <a:avLst/>
            </a:prstGeom>
            <a:noFill/>
            <a:ln w="9525">
              <a:noFill/>
              <a:miter lim="800000"/>
              <a:headEnd/>
              <a:tailEnd/>
            </a:ln>
          </p:spPr>
        </p:pic>
        <p:sp>
          <p:nvSpPr>
            <p:cNvPr id="6" name="ZoneTexte 5">
              <a:extLst>
                <a:ext uri="{FF2B5EF4-FFF2-40B4-BE49-F238E27FC236}">
                  <a16:creationId xmlns:a16="http://schemas.microsoft.com/office/drawing/2014/main" id="{D3447F05-AC30-648A-51E7-E7E67F30F1B9}"/>
                </a:ext>
              </a:extLst>
            </p:cNvPr>
            <p:cNvSpPr txBox="1"/>
            <p:nvPr/>
          </p:nvSpPr>
          <p:spPr>
            <a:xfrm>
              <a:off x="8075500" y="5809639"/>
              <a:ext cx="816978" cy="745400"/>
            </a:xfrm>
            <a:prstGeom prst="rect">
              <a:avLst/>
            </a:prstGeom>
            <a:noFill/>
          </p:spPr>
          <p:txBody>
            <a:bodyPr wrap="square" rtlCol="0">
              <a:spAutoFit/>
            </a:bodyPr>
            <a:lstStyle/>
            <a:p>
              <a:r>
                <a:rPr lang="fr-BE" sz="1200" dirty="0">
                  <a:solidFill>
                    <a:schemeClr val="bg1"/>
                  </a:solidFill>
                  <a:latin typeface="Comic Sans MS" pitchFamily="66" charset="0"/>
                </a:rPr>
                <a:t>SC</a:t>
              </a:r>
              <a:endParaRPr lang="fr-BE" dirty="0">
                <a:solidFill>
                  <a:schemeClr val="bg1"/>
                </a:solidFill>
                <a:latin typeface="Comic Sans MS" pitchFamily="66" charset="0"/>
              </a:endParaRPr>
            </a:p>
          </p:txBody>
        </p:sp>
      </p:grpSp>
      <p:grpSp>
        <p:nvGrpSpPr>
          <p:cNvPr id="7" name="Groupe 6">
            <a:extLst>
              <a:ext uri="{FF2B5EF4-FFF2-40B4-BE49-F238E27FC236}">
                <a16:creationId xmlns:a16="http://schemas.microsoft.com/office/drawing/2014/main" id="{50874FF6-4F3E-3FB3-9EDB-4456B64021E3}"/>
              </a:ext>
            </a:extLst>
          </p:cNvPr>
          <p:cNvGrpSpPr/>
          <p:nvPr/>
        </p:nvGrpSpPr>
        <p:grpSpPr>
          <a:xfrm>
            <a:off x="3388323" y="5096427"/>
            <a:ext cx="2448272" cy="1317978"/>
            <a:chOff x="3923928" y="2564904"/>
            <a:chExt cx="5040000" cy="3875805"/>
          </a:xfrm>
        </p:grpSpPr>
        <p:pic>
          <p:nvPicPr>
            <p:cNvPr id="8" name="Image 7" descr="Epandage lisier 05.JPG">
              <a:extLst>
                <a:ext uri="{FF2B5EF4-FFF2-40B4-BE49-F238E27FC236}">
                  <a16:creationId xmlns:a16="http://schemas.microsoft.com/office/drawing/2014/main" id="{7FF8D96F-1536-C1BE-B024-8FFB2110DA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3928" y="2564904"/>
              <a:ext cx="5040000" cy="3780000"/>
            </a:xfrm>
            <a:prstGeom prst="rect">
              <a:avLst/>
            </a:prstGeom>
          </p:spPr>
        </p:pic>
        <p:sp>
          <p:nvSpPr>
            <p:cNvPr id="9" name="ZoneTexte 8">
              <a:extLst>
                <a:ext uri="{FF2B5EF4-FFF2-40B4-BE49-F238E27FC236}">
                  <a16:creationId xmlns:a16="http://schemas.microsoft.com/office/drawing/2014/main" id="{69D0E5E5-E210-16E6-913E-1929A188AB31}"/>
                </a:ext>
              </a:extLst>
            </p:cNvPr>
            <p:cNvSpPr txBox="1"/>
            <p:nvPr/>
          </p:nvSpPr>
          <p:spPr>
            <a:xfrm>
              <a:off x="7663283" y="5544671"/>
              <a:ext cx="1229199" cy="896038"/>
            </a:xfrm>
            <a:prstGeom prst="rect">
              <a:avLst/>
            </a:prstGeom>
            <a:noFill/>
          </p:spPr>
          <p:txBody>
            <a:bodyPr wrap="square" rtlCol="0">
              <a:spAutoFit/>
            </a:bodyPr>
            <a:lstStyle/>
            <a:p>
              <a:r>
                <a:rPr lang="fr-BE" sz="1200" dirty="0">
                  <a:solidFill>
                    <a:schemeClr val="bg1"/>
                  </a:solidFill>
                  <a:latin typeface="Comic Sans MS" pitchFamily="66" charset="0"/>
                </a:rPr>
                <a:t>SC</a:t>
              </a:r>
              <a:endParaRPr lang="fr-BE" dirty="0">
                <a:solidFill>
                  <a:schemeClr val="bg1"/>
                </a:solidFill>
                <a:latin typeface="Comic Sans MS" pitchFamily="66" charset="0"/>
              </a:endParaRPr>
            </a:p>
          </p:txBody>
        </p:sp>
      </p:grpSp>
      <p:grpSp>
        <p:nvGrpSpPr>
          <p:cNvPr id="10" name="Groupe 9"/>
          <p:cNvGrpSpPr/>
          <p:nvPr/>
        </p:nvGrpSpPr>
        <p:grpSpPr>
          <a:xfrm>
            <a:off x="6211730" y="5096427"/>
            <a:ext cx="2902140" cy="1279034"/>
            <a:chOff x="2764825" y="2741678"/>
            <a:chExt cx="6271671" cy="3726674"/>
          </a:xfrm>
        </p:grpSpPr>
        <p:pic>
          <p:nvPicPr>
            <p:cNvPr id="11" name="Picture 2" descr="S:\Mes images\F.M\elevage\dose de semis 02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64825" y="2741678"/>
              <a:ext cx="4824000" cy="3618000"/>
            </a:xfrm>
            <a:prstGeom prst="rect">
              <a:avLst/>
            </a:prstGeom>
            <a:noFill/>
          </p:spPr>
        </p:pic>
        <p:sp>
          <p:nvSpPr>
            <p:cNvPr id="12" name="ZoneTexte 11"/>
            <p:cNvSpPr txBox="1"/>
            <p:nvPr/>
          </p:nvSpPr>
          <p:spPr>
            <a:xfrm>
              <a:off x="8091222" y="5661270"/>
              <a:ext cx="945274" cy="807082"/>
            </a:xfrm>
            <a:prstGeom prst="rect">
              <a:avLst/>
            </a:prstGeom>
            <a:noFill/>
          </p:spPr>
          <p:txBody>
            <a:bodyPr wrap="square" rtlCol="0">
              <a:spAutoFit/>
            </a:bodyPr>
            <a:lstStyle/>
            <a:p>
              <a:r>
                <a:rPr lang="fr-BE" sz="1200" dirty="0">
                  <a:solidFill>
                    <a:schemeClr val="bg1"/>
                  </a:solidFill>
                  <a:latin typeface="Comic Sans MS" pitchFamily="66" charset="0"/>
                </a:rPr>
                <a:t>DK</a:t>
              </a:r>
              <a:endParaRPr lang="fr-BE" dirty="0">
                <a:solidFill>
                  <a:schemeClr val="bg1"/>
                </a:solidFill>
                <a:latin typeface="Comic Sans MS" pitchFamily="66" charset="0"/>
              </a:endParaRP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4005064"/>
            <a:ext cx="4648200" cy="2246769"/>
          </a:xfrm>
          <a:prstGeom prst="rect">
            <a:avLst/>
          </a:prstGeom>
          <a:solidFill>
            <a:schemeClr val="bg1"/>
          </a:solidFill>
          <a:ln w="9525">
            <a:noFill/>
            <a:miter lim="800000"/>
            <a:headEnd/>
            <a:tailEnd/>
          </a:ln>
        </p:spPr>
        <p:txBody>
          <a:bodyPr>
            <a:spAutoFit/>
          </a:bodyPr>
          <a:lstStyle/>
          <a:p>
            <a:pPr>
              <a:spcBef>
                <a:spcPct val="50000"/>
              </a:spcBef>
            </a:pPr>
            <a:r>
              <a:rPr lang="fr-BE" sz="2000" dirty="0">
                <a:latin typeface="+mn-lt"/>
              </a:rPr>
              <a:t>Rue du Carmel, 1 </a:t>
            </a:r>
          </a:p>
          <a:p>
            <a:pPr>
              <a:spcBef>
                <a:spcPct val="50000"/>
              </a:spcBef>
            </a:pPr>
            <a:r>
              <a:rPr lang="fr-BE" sz="2000" dirty="0">
                <a:latin typeface="+mn-lt"/>
              </a:rPr>
              <a:t>6900 Marloie</a:t>
            </a:r>
          </a:p>
          <a:p>
            <a:pPr>
              <a:spcBef>
                <a:spcPct val="50000"/>
              </a:spcBef>
            </a:pPr>
            <a:r>
              <a:rPr lang="fr-BE" sz="2000" dirty="0"/>
              <a:t>D</a:t>
            </a:r>
            <a:r>
              <a:rPr lang="fr-BE" sz="2000" dirty="0">
                <a:latin typeface="+mn-lt"/>
              </a:rPr>
              <a:t>. </a:t>
            </a:r>
            <a:r>
              <a:rPr lang="fr-BE" sz="2000" dirty="0" err="1"/>
              <a:t>Knoden</a:t>
            </a:r>
            <a:r>
              <a:rPr lang="fr-BE" sz="2000" dirty="0">
                <a:latin typeface="+mn-lt"/>
              </a:rPr>
              <a:t> (0473/53 64 95)</a:t>
            </a:r>
          </a:p>
          <a:p>
            <a:pPr>
              <a:spcBef>
                <a:spcPct val="50000"/>
              </a:spcBef>
            </a:pPr>
            <a:r>
              <a:rPr lang="fr-BE" sz="2000" dirty="0"/>
              <a:t>knoden</a:t>
            </a:r>
            <a:r>
              <a:rPr lang="fr-BE" sz="2000" dirty="0">
                <a:latin typeface="+mn-lt"/>
              </a:rPr>
              <a:t>@fourragesmieux.be</a:t>
            </a:r>
          </a:p>
          <a:p>
            <a:pPr>
              <a:spcBef>
                <a:spcPct val="50000"/>
              </a:spcBef>
            </a:pPr>
            <a:r>
              <a:rPr lang="fr-FR" sz="2000" dirty="0">
                <a:latin typeface="+mn-lt"/>
              </a:rPr>
              <a:t>www.fourragesmieux.be</a:t>
            </a:r>
          </a:p>
        </p:txBody>
      </p:sp>
      <p:pic>
        <p:nvPicPr>
          <p:cNvPr id="11" name="Image 10" descr="coq_spw_ho.gif"/>
          <p:cNvPicPr>
            <a:picLocks noChangeAspect="1"/>
          </p:cNvPicPr>
          <p:nvPr/>
        </p:nvPicPr>
        <p:blipFill>
          <a:blip r:embed="rId2" cstate="print"/>
          <a:stretch>
            <a:fillRect/>
          </a:stretch>
        </p:blipFill>
        <p:spPr>
          <a:xfrm>
            <a:off x="4206552" y="5564950"/>
            <a:ext cx="2187808" cy="1079880"/>
          </a:xfrm>
          <a:prstGeom prst="rect">
            <a:avLst/>
          </a:prstGeom>
        </p:spPr>
      </p:pic>
      <p:pic>
        <p:nvPicPr>
          <p:cNvPr id="7" name="Image 6">
            <a:extLst>
              <a:ext uri="{FF2B5EF4-FFF2-40B4-BE49-F238E27FC236}">
                <a16:creationId xmlns:a16="http://schemas.microsoft.com/office/drawing/2014/main" id="{C897C39B-6943-47DE-9784-4AAF2B5CE755}"/>
              </a:ext>
            </a:extLst>
          </p:cNvPr>
          <p:cNvPicPr>
            <a:picLocks noChangeAspect="1"/>
          </p:cNvPicPr>
          <p:nvPr/>
        </p:nvPicPr>
        <p:blipFill>
          <a:blip r:embed="rId3"/>
          <a:stretch>
            <a:fillRect/>
          </a:stretch>
        </p:blipFill>
        <p:spPr>
          <a:xfrm>
            <a:off x="6394360" y="5589240"/>
            <a:ext cx="2749640" cy="1055590"/>
          </a:xfrm>
          <a:prstGeom prst="rect">
            <a:avLst/>
          </a:prstGeom>
        </p:spPr>
      </p:pic>
      <p:pic>
        <p:nvPicPr>
          <p:cNvPr id="3" name="Image 2" descr="Une image contenant Police, texte, logo, Graphique&#10;&#10;Description générée automatiquement">
            <a:extLst>
              <a:ext uri="{FF2B5EF4-FFF2-40B4-BE49-F238E27FC236}">
                <a16:creationId xmlns:a16="http://schemas.microsoft.com/office/drawing/2014/main" id="{0ED8243E-2C29-F17A-15B1-A82BD829C1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5696" y="1412776"/>
            <a:ext cx="5145115" cy="159498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D9A87-37BE-6C1E-A47C-800873EBF0A2}"/>
              </a:ext>
            </a:extLst>
          </p:cNvPr>
          <p:cNvSpPr>
            <a:spLocks noGrp="1"/>
          </p:cNvSpPr>
          <p:nvPr>
            <p:ph type="title"/>
          </p:nvPr>
        </p:nvSpPr>
        <p:spPr/>
        <p:txBody>
          <a:bodyPr/>
          <a:lstStyle/>
          <a:p>
            <a:r>
              <a:rPr lang="fr-BE" dirty="0"/>
              <a:t>Autonomie en Wallonie?</a:t>
            </a:r>
          </a:p>
        </p:txBody>
      </p:sp>
      <p:graphicFrame>
        <p:nvGraphicFramePr>
          <p:cNvPr id="5" name="Tableau 4">
            <a:extLst>
              <a:ext uri="{FF2B5EF4-FFF2-40B4-BE49-F238E27FC236}">
                <a16:creationId xmlns:a16="http://schemas.microsoft.com/office/drawing/2014/main" id="{CAE1A059-3D9E-FDDF-B052-802D3573418D}"/>
              </a:ext>
            </a:extLst>
          </p:cNvPr>
          <p:cNvGraphicFramePr>
            <a:graphicFrameLocks noGrp="1"/>
          </p:cNvGraphicFramePr>
          <p:nvPr>
            <p:extLst>
              <p:ext uri="{D42A27DB-BD31-4B8C-83A1-F6EECF244321}">
                <p14:modId xmlns:p14="http://schemas.microsoft.com/office/powerpoint/2010/main" val="3170872344"/>
              </p:ext>
            </p:extLst>
          </p:nvPr>
        </p:nvGraphicFramePr>
        <p:xfrm>
          <a:off x="107504" y="919155"/>
          <a:ext cx="8928992" cy="1993326"/>
        </p:xfrm>
        <a:graphic>
          <a:graphicData uri="http://schemas.openxmlformats.org/drawingml/2006/table">
            <a:tbl>
              <a:tblPr firstRow="1" bandRow="1">
                <a:tableStyleId>{F5AB1C69-6EDB-4FF4-983F-18BD219EF322}</a:tableStyleId>
              </a:tblPr>
              <a:tblGrid>
                <a:gridCol w="2016224">
                  <a:extLst>
                    <a:ext uri="{9D8B030D-6E8A-4147-A177-3AD203B41FA5}">
                      <a16:colId xmlns:a16="http://schemas.microsoft.com/office/drawing/2014/main" val="2087373665"/>
                    </a:ext>
                  </a:extLst>
                </a:gridCol>
                <a:gridCol w="1480965">
                  <a:extLst>
                    <a:ext uri="{9D8B030D-6E8A-4147-A177-3AD203B41FA5}">
                      <a16:colId xmlns:a16="http://schemas.microsoft.com/office/drawing/2014/main" val="3054116559"/>
                    </a:ext>
                  </a:extLst>
                </a:gridCol>
                <a:gridCol w="1860207">
                  <a:extLst>
                    <a:ext uri="{9D8B030D-6E8A-4147-A177-3AD203B41FA5}">
                      <a16:colId xmlns:a16="http://schemas.microsoft.com/office/drawing/2014/main" val="3639167481"/>
                    </a:ext>
                  </a:extLst>
                </a:gridCol>
                <a:gridCol w="1785798">
                  <a:extLst>
                    <a:ext uri="{9D8B030D-6E8A-4147-A177-3AD203B41FA5}">
                      <a16:colId xmlns:a16="http://schemas.microsoft.com/office/drawing/2014/main" val="2926820160"/>
                    </a:ext>
                  </a:extLst>
                </a:gridCol>
                <a:gridCol w="1785798">
                  <a:extLst>
                    <a:ext uri="{9D8B030D-6E8A-4147-A177-3AD203B41FA5}">
                      <a16:colId xmlns:a16="http://schemas.microsoft.com/office/drawing/2014/main" val="2360691652"/>
                    </a:ext>
                  </a:extLst>
                </a:gridCol>
              </a:tblGrid>
              <a:tr h="0">
                <a:tc>
                  <a:txBody>
                    <a:bodyPr/>
                    <a:lstStyle/>
                    <a:p>
                      <a:endParaRPr lang="fr-BE" sz="240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400" dirty="0"/>
                        <a:t>Nombre fermes</a:t>
                      </a:r>
                    </a:p>
                  </a:txBody>
                  <a:tcPr/>
                </a:tc>
                <a:tc gridSpan="3">
                  <a:txBody>
                    <a:bodyPr/>
                    <a:lstStyle/>
                    <a:p>
                      <a:pPr algn="ctr"/>
                      <a:r>
                        <a:rPr lang="fr-BE" sz="2400" dirty="0"/>
                        <a:t>Autonomie massique (kg)</a:t>
                      </a:r>
                    </a:p>
                  </a:txBody>
                  <a:tcPr anchor="ctr"/>
                </a:tc>
                <a:tc hMerge="1">
                  <a:txBody>
                    <a:bodyPr/>
                    <a:lstStyle/>
                    <a:p>
                      <a:pPr algn="ctr"/>
                      <a:endParaRPr lang="fr-BE" sz="2400" dirty="0"/>
                    </a:p>
                  </a:txBody>
                  <a:tcPr/>
                </a:tc>
                <a:tc hMerge="1">
                  <a:txBody>
                    <a:bodyPr/>
                    <a:lstStyle/>
                    <a:p>
                      <a:pPr algn="ctr"/>
                      <a:endParaRPr lang="fr-BE" sz="2400" dirty="0"/>
                    </a:p>
                  </a:txBody>
                  <a:tcPr/>
                </a:tc>
                <a:extLst>
                  <a:ext uri="{0D108BD9-81ED-4DB2-BD59-A6C34878D82A}">
                    <a16:rowId xmlns:a16="http://schemas.microsoft.com/office/drawing/2014/main" val="4256500580"/>
                  </a:ext>
                </a:extLst>
              </a:tr>
              <a:tr h="574730">
                <a:tc>
                  <a:txBody>
                    <a:bodyPr/>
                    <a:lstStyle/>
                    <a:p>
                      <a:endParaRPr lang="fr-BE" sz="2400"/>
                    </a:p>
                  </a:txBody>
                  <a:tcPr/>
                </a:tc>
                <a:tc vMerge="1">
                  <a:txBody>
                    <a:bodyPr/>
                    <a:lstStyle/>
                    <a:p>
                      <a:pPr algn="ctr"/>
                      <a:endParaRPr lang="fr-BE" sz="2400" dirty="0"/>
                    </a:p>
                  </a:txBody>
                  <a:tcPr/>
                </a:tc>
                <a:tc>
                  <a:txBody>
                    <a:bodyPr/>
                    <a:lstStyle/>
                    <a:p>
                      <a:pPr algn="ctr"/>
                      <a:r>
                        <a:rPr lang="fr-BE" sz="2400" dirty="0"/>
                        <a:t>Alimentaire</a:t>
                      </a:r>
                    </a:p>
                  </a:txBody>
                  <a:tcPr>
                    <a:solidFill>
                      <a:srgbClr val="669900"/>
                    </a:solidFill>
                  </a:tcPr>
                </a:tc>
                <a:tc>
                  <a:txBody>
                    <a:bodyPr/>
                    <a:lstStyle/>
                    <a:p>
                      <a:pPr algn="ctr"/>
                      <a:r>
                        <a:rPr lang="fr-BE" sz="2400" dirty="0"/>
                        <a:t>Fourragère</a:t>
                      </a:r>
                    </a:p>
                  </a:txBody>
                  <a:tcPr>
                    <a:solidFill>
                      <a:srgbClr val="669900"/>
                    </a:solidFill>
                  </a:tcPr>
                </a:tc>
                <a:tc>
                  <a:txBody>
                    <a:bodyPr/>
                    <a:lstStyle/>
                    <a:p>
                      <a:pPr algn="ctr"/>
                      <a:r>
                        <a:rPr lang="fr-BE" sz="2400" dirty="0"/>
                        <a:t>Concentrés</a:t>
                      </a:r>
                    </a:p>
                  </a:txBody>
                  <a:tcPr>
                    <a:solidFill>
                      <a:srgbClr val="669900"/>
                    </a:solidFill>
                  </a:tcPr>
                </a:tc>
                <a:extLst>
                  <a:ext uri="{0D108BD9-81ED-4DB2-BD59-A6C34878D82A}">
                    <a16:rowId xmlns:a16="http://schemas.microsoft.com/office/drawing/2014/main" val="7878205"/>
                  </a:ext>
                </a:extLst>
              </a:tr>
              <a:tr h="480698">
                <a:tc>
                  <a:txBody>
                    <a:bodyPr/>
                    <a:lstStyle/>
                    <a:p>
                      <a:r>
                        <a:rPr lang="fr-BE" sz="2400" dirty="0"/>
                        <a:t>Bovins lait</a:t>
                      </a:r>
                    </a:p>
                  </a:txBody>
                  <a:tcPr/>
                </a:tc>
                <a:tc>
                  <a:txBody>
                    <a:bodyPr/>
                    <a:lstStyle/>
                    <a:p>
                      <a:pPr algn="ctr"/>
                      <a:r>
                        <a:rPr lang="fr-BE" sz="2400" dirty="0"/>
                        <a:t>101</a:t>
                      </a:r>
                    </a:p>
                  </a:txBody>
                  <a:tcPr anchor="ctr"/>
                </a:tc>
                <a:tc>
                  <a:txBody>
                    <a:bodyPr/>
                    <a:lstStyle/>
                    <a:p>
                      <a:pPr algn="ctr"/>
                      <a:r>
                        <a:rPr lang="fr-BE" sz="2400" dirty="0"/>
                        <a:t>72,6</a:t>
                      </a:r>
                    </a:p>
                  </a:txBody>
                  <a:tcPr anchor="ctr"/>
                </a:tc>
                <a:tc>
                  <a:txBody>
                    <a:bodyPr/>
                    <a:lstStyle/>
                    <a:p>
                      <a:pPr algn="ctr"/>
                      <a:r>
                        <a:rPr lang="fr-BE" sz="2400" dirty="0"/>
                        <a:t>91,8</a:t>
                      </a:r>
                    </a:p>
                  </a:txBody>
                  <a:tcPr anchor="ctr"/>
                </a:tc>
                <a:tc>
                  <a:txBody>
                    <a:bodyPr/>
                    <a:lstStyle/>
                    <a:p>
                      <a:pPr algn="ctr"/>
                      <a:r>
                        <a:rPr lang="fr-BE" sz="2400" dirty="0"/>
                        <a:t>13,3</a:t>
                      </a:r>
                    </a:p>
                  </a:txBody>
                  <a:tcPr anchor="ctr"/>
                </a:tc>
                <a:extLst>
                  <a:ext uri="{0D108BD9-81ED-4DB2-BD59-A6C34878D82A}">
                    <a16:rowId xmlns:a16="http://schemas.microsoft.com/office/drawing/2014/main" val="3338036162"/>
                  </a:ext>
                </a:extLst>
              </a:tr>
              <a:tr h="480698">
                <a:tc>
                  <a:txBody>
                    <a:bodyPr/>
                    <a:lstStyle/>
                    <a:p>
                      <a:r>
                        <a:rPr lang="fr-BE" sz="2400" dirty="0"/>
                        <a:t>Bovins viande</a:t>
                      </a:r>
                    </a:p>
                  </a:txBody>
                  <a:tcPr/>
                </a:tc>
                <a:tc>
                  <a:txBody>
                    <a:bodyPr/>
                    <a:lstStyle/>
                    <a:p>
                      <a:pPr algn="ctr"/>
                      <a:r>
                        <a:rPr lang="fr-BE" sz="2400" dirty="0"/>
                        <a:t>103</a:t>
                      </a:r>
                    </a:p>
                  </a:txBody>
                  <a:tcPr anchor="ctr"/>
                </a:tc>
                <a:tc>
                  <a:txBody>
                    <a:bodyPr/>
                    <a:lstStyle/>
                    <a:p>
                      <a:pPr algn="ctr"/>
                      <a:r>
                        <a:rPr lang="fr-BE" sz="2400" dirty="0"/>
                        <a:t>84,2</a:t>
                      </a:r>
                    </a:p>
                  </a:txBody>
                  <a:tcPr anchor="ctr"/>
                </a:tc>
                <a:tc>
                  <a:txBody>
                    <a:bodyPr/>
                    <a:lstStyle/>
                    <a:p>
                      <a:pPr algn="ctr"/>
                      <a:r>
                        <a:rPr lang="fr-BE" sz="2400" dirty="0"/>
                        <a:t>94,1</a:t>
                      </a:r>
                    </a:p>
                  </a:txBody>
                  <a:tcPr anchor="ctr"/>
                </a:tc>
                <a:tc>
                  <a:txBody>
                    <a:bodyPr/>
                    <a:lstStyle/>
                    <a:p>
                      <a:pPr algn="ctr"/>
                      <a:r>
                        <a:rPr lang="fr-BE" sz="2400" dirty="0"/>
                        <a:t>14,0</a:t>
                      </a:r>
                    </a:p>
                  </a:txBody>
                  <a:tcPr anchor="ctr"/>
                </a:tc>
                <a:extLst>
                  <a:ext uri="{0D108BD9-81ED-4DB2-BD59-A6C34878D82A}">
                    <a16:rowId xmlns:a16="http://schemas.microsoft.com/office/drawing/2014/main" val="515847033"/>
                  </a:ext>
                </a:extLst>
              </a:tr>
            </a:tbl>
          </a:graphicData>
        </a:graphic>
      </p:graphicFrame>
      <p:sp>
        <p:nvSpPr>
          <p:cNvPr id="6" name="ZoneTexte 5">
            <a:extLst>
              <a:ext uri="{FF2B5EF4-FFF2-40B4-BE49-F238E27FC236}">
                <a16:creationId xmlns:a16="http://schemas.microsoft.com/office/drawing/2014/main" id="{15ABBCC7-87E3-56D9-50C0-D837404BD370}"/>
              </a:ext>
            </a:extLst>
          </p:cNvPr>
          <p:cNvSpPr txBox="1"/>
          <p:nvPr/>
        </p:nvSpPr>
        <p:spPr>
          <a:xfrm>
            <a:off x="6015980" y="2995769"/>
            <a:ext cx="3096344" cy="338554"/>
          </a:xfrm>
          <a:prstGeom prst="rect">
            <a:avLst/>
          </a:prstGeom>
          <a:noFill/>
        </p:spPr>
        <p:txBody>
          <a:bodyPr wrap="square" rtlCol="0">
            <a:spAutoFit/>
          </a:bodyPr>
          <a:lstStyle/>
          <a:p>
            <a:r>
              <a:rPr lang="fr-BE" sz="1600" dirty="0"/>
              <a:t>Sources: </a:t>
            </a:r>
            <a:r>
              <a:rPr lang="fr-BE" sz="1600" dirty="0" err="1"/>
              <a:t>CRAw</a:t>
            </a:r>
            <a:r>
              <a:rPr lang="fr-BE" sz="1600" dirty="0"/>
              <a:t>, Outil </a:t>
            </a:r>
            <a:r>
              <a:rPr lang="fr-BE" sz="1600" dirty="0" err="1"/>
              <a:t>Decide</a:t>
            </a:r>
            <a:r>
              <a:rPr lang="fr-BE" sz="1600" dirty="0"/>
              <a:t>, 2025</a:t>
            </a:r>
          </a:p>
        </p:txBody>
      </p:sp>
      <p:sp>
        <p:nvSpPr>
          <p:cNvPr id="7" name="ZoneTexte 6">
            <a:extLst>
              <a:ext uri="{FF2B5EF4-FFF2-40B4-BE49-F238E27FC236}">
                <a16:creationId xmlns:a16="http://schemas.microsoft.com/office/drawing/2014/main" id="{7B4B33EB-BC5D-25DD-AC11-2745731DD9DC}"/>
              </a:ext>
            </a:extLst>
          </p:cNvPr>
          <p:cNvSpPr txBox="1"/>
          <p:nvPr/>
        </p:nvSpPr>
        <p:spPr>
          <a:xfrm>
            <a:off x="0" y="3601173"/>
            <a:ext cx="8964488" cy="1077218"/>
          </a:xfrm>
          <a:prstGeom prst="rect">
            <a:avLst/>
          </a:prstGeom>
          <a:noFill/>
        </p:spPr>
        <p:txBody>
          <a:bodyPr wrap="square" rtlCol="0">
            <a:spAutoFit/>
          </a:bodyPr>
          <a:lstStyle/>
          <a:p>
            <a:endParaRPr lang="fr-FR" sz="2400" dirty="0"/>
          </a:p>
          <a:p>
            <a:pPr marL="342900" indent="-342900">
              <a:buFont typeface="Wingdings" panose="05000000000000000000" pitchFamily="2" charset="2"/>
              <a:buChar char="Ø"/>
            </a:pPr>
            <a:r>
              <a:rPr lang="fr-FR" sz="2400" dirty="0"/>
              <a:t>Autonomie protéique totale des élevages wallons: 83% </a:t>
            </a:r>
            <a:r>
              <a:rPr lang="fr-FR" sz="1600" dirty="0"/>
              <a:t>(Boulet L. et </a:t>
            </a:r>
            <a:r>
              <a:rPr lang="fr-FR" sz="1600" dirty="0" err="1"/>
              <a:t>Battheux-Noirefalise</a:t>
            </a:r>
            <a:r>
              <a:rPr lang="fr-FR" sz="1600" dirty="0"/>
              <a:t> C., </a:t>
            </a:r>
            <a:r>
              <a:rPr lang="fr-FR" sz="1600" dirty="0" err="1"/>
              <a:t>CRAw</a:t>
            </a:r>
            <a:r>
              <a:rPr lang="fr-FR" sz="1600" dirty="0"/>
              <a:t>, 2022)</a:t>
            </a:r>
          </a:p>
        </p:txBody>
      </p:sp>
      <p:sp>
        <p:nvSpPr>
          <p:cNvPr id="4" name="ZoneTexte 3">
            <a:extLst>
              <a:ext uri="{FF2B5EF4-FFF2-40B4-BE49-F238E27FC236}">
                <a16:creationId xmlns:a16="http://schemas.microsoft.com/office/drawing/2014/main" id="{A22C281E-39AF-3E16-DA71-FAF5C22792E4}"/>
              </a:ext>
            </a:extLst>
          </p:cNvPr>
          <p:cNvSpPr txBox="1"/>
          <p:nvPr/>
        </p:nvSpPr>
        <p:spPr>
          <a:xfrm>
            <a:off x="251520" y="5107848"/>
            <a:ext cx="8712968" cy="830997"/>
          </a:xfrm>
          <a:prstGeom prst="rect">
            <a:avLst/>
          </a:prstGeom>
          <a:noFill/>
        </p:spPr>
        <p:txBody>
          <a:bodyPr wrap="square">
            <a:spAutoFit/>
          </a:bodyPr>
          <a:lstStyle/>
          <a:p>
            <a:pPr algn="ctr"/>
            <a:r>
              <a:rPr lang="fr-FR" sz="2400" b="1" dirty="0"/>
              <a:t>L’autonomie fourragère, dans la grande majorité des exploitations bovines, n’est pas un problème en Wallonie</a:t>
            </a:r>
          </a:p>
        </p:txBody>
      </p:sp>
    </p:spTree>
    <p:extLst>
      <p:ext uri="{BB962C8B-B14F-4D97-AF65-F5344CB8AC3E}">
        <p14:creationId xmlns:p14="http://schemas.microsoft.com/office/powerpoint/2010/main" val="275517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DF2BB-14BF-C7AA-13EB-CB1A2C25F533}"/>
              </a:ext>
            </a:extLst>
          </p:cNvPr>
          <p:cNvSpPr>
            <a:spLocks noGrp="1"/>
          </p:cNvSpPr>
          <p:nvPr>
            <p:ph type="title"/>
          </p:nvPr>
        </p:nvSpPr>
        <p:spPr/>
        <p:txBody>
          <a:bodyPr/>
          <a:lstStyle/>
          <a:p>
            <a:r>
              <a:rPr lang="fr-BE" dirty="0"/>
              <a:t>Concept de performance</a:t>
            </a:r>
          </a:p>
        </p:txBody>
      </p:sp>
      <p:grpSp>
        <p:nvGrpSpPr>
          <p:cNvPr id="3" name="Groupe 2">
            <a:extLst>
              <a:ext uri="{FF2B5EF4-FFF2-40B4-BE49-F238E27FC236}">
                <a16:creationId xmlns:a16="http://schemas.microsoft.com/office/drawing/2014/main" id="{A5A09E49-364B-16A5-4943-DF0F091341B9}"/>
              </a:ext>
            </a:extLst>
          </p:cNvPr>
          <p:cNvGrpSpPr/>
          <p:nvPr/>
        </p:nvGrpSpPr>
        <p:grpSpPr>
          <a:xfrm>
            <a:off x="575556" y="1398684"/>
            <a:ext cx="7992888" cy="3634383"/>
            <a:chOff x="899592" y="2298676"/>
            <a:chExt cx="7094495" cy="3554397"/>
          </a:xfrm>
        </p:grpSpPr>
        <p:grpSp>
          <p:nvGrpSpPr>
            <p:cNvPr id="4" name="Groupe 3">
              <a:extLst>
                <a:ext uri="{FF2B5EF4-FFF2-40B4-BE49-F238E27FC236}">
                  <a16:creationId xmlns:a16="http://schemas.microsoft.com/office/drawing/2014/main" id="{4F729277-7A65-6032-6756-8CA9E6FC4BE0}"/>
                </a:ext>
              </a:extLst>
            </p:cNvPr>
            <p:cNvGrpSpPr/>
            <p:nvPr/>
          </p:nvGrpSpPr>
          <p:grpSpPr>
            <a:xfrm>
              <a:off x="899592" y="2298676"/>
              <a:ext cx="7094495" cy="3298213"/>
              <a:chOff x="899592" y="2298676"/>
              <a:chExt cx="7094495" cy="3298213"/>
            </a:xfrm>
          </p:grpSpPr>
          <p:grpSp>
            <p:nvGrpSpPr>
              <p:cNvPr id="8" name="Groupe 7">
                <a:extLst>
                  <a:ext uri="{FF2B5EF4-FFF2-40B4-BE49-F238E27FC236}">
                    <a16:creationId xmlns:a16="http://schemas.microsoft.com/office/drawing/2014/main" id="{98B7B52F-9D13-6AE8-652A-2DF0E64BBAC7}"/>
                  </a:ext>
                </a:extLst>
              </p:cNvPr>
              <p:cNvGrpSpPr/>
              <p:nvPr/>
            </p:nvGrpSpPr>
            <p:grpSpPr>
              <a:xfrm>
                <a:off x="2785066" y="2904213"/>
                <a:ext cx="3389112" cy="2180971"/>
                <a:chOff x="2785066" y="2904213"/>
                <a:chExt cx="3389112" cy="2180971"/>
              </a:xfrm>
            </p:grpSpPr>
            <p:sp>
              <p:nvSpPr>
                <p:cNvPr id="12" name="Triangle isocèle 11">
                  <a:extLst>
                    <a:ext uri="{FF2B5EF4-FFF2-40B4-BE49-F238E27FC236}">
                      <a16:creationId xmlns:a16="http://schemas.microsoft.com/office/drawing/2014/main" id="{DC6FB52D-6FE7-0F60-7360-91C59BE3B4D0}"/>
                    </a:ext>
                  </a:extLst>
                </p:cNvPr>
                <p:cNvSpPr/>
                <p:nvPr/>
              </p:nvSpPr>
              <p:spPr>
                <a:xfrm>
                  <a:off x="2785066" y="2904213"/>
                  <a:ext cx="3389112" cy="21809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latin typeface="Montserrat" panose="00000500000000000000" pitchFamily="2" charset="0"/>
                  </a:endParaRPr>
                </a:p>
              </p:txBody>
            </p:sp>
            <p:sp>
              <p:nvSpPr>
                <p:cNvPr id="13" name="ZoneTexte 12">
                  <a:extLst>
                    <a:ext uri="{FF2B5EF4-FFF2-40B4-BE49-F238E27FC236}">
                      <a16:creationId xmlns:a16="http://schemas.microsoft.com/office/drawing/2014/main" id="{B7888555-7806-B0EE-AE80-02D6FC5339C6}"/>
                    </a:ext>
                  </a:extLst>
                </p:cNvPr>
                <p:cNvSpPr txBox="1"/>
                <p:nvPr/>
              </p:nvSpPr>
              <p:spPr>
                <a:xfrm>
                  <a:off x="3249124" y="4472397"/>
                  <a:ext cx="2460995" cy="451505"/>
                </a:xfrm>
                <a:prstGeom prst="rect">
                  <a:avLst/>
                </a:prstGeom>
                <a:noFill/>
              </p:spPr>
              <p:txBody>
                <a:bodyPr wrap="square" rtlCol="0">
                  <a:spAutoFit/>
                </a:bodyPr>
                <a:lstStyle/>
                <a:p>
                  <a:pPr algn="ctr"/>
                  <a:r>
                    <a:rPr lang="fr-FR" sz="2400" b="1" dirty="0">
                      <a:solidFill>
                        <a:schemeClr val="accent6"/>
                      </a:solidFill>
                      <a:latin typeface="Montserrat" panose="00000500000000000000" pitchFamily="2" charset="0"/>
                    </a:rPr>
                    <a:t>PERFORMANCE </a:t>
                  </a:r>
                  <a:endParaRPr lang="fr-BE" sz="2400" b="1" dirty="0">
                    <a:solidFill>
                      <a:schemeClr val="accent6"/>
                    </a:solidFill>
                    <a:latin typeface="Montserrat" panose="00000500000000000000" pitchFamily="2" charset="0"/>
                  </a:endParaRPr>
                </a:p>
              </p:txBody>
            </p:sp>
          </p:grpSp>
          <p:sp>
            <p:nvSpPr>
              <p:cNvPr id="9" name="ZoneTexte 8">
                <a:extLst>
                  <a:ext uri="{FF2B5EF4-FFF2-40B4-BE49-F238E27FC236}">
                    <a16:creationId xmlns:a16="http://schemas.microsoft.com/office/drawing/2014/main" id="{A85AC160-ACFF-56AB-9FE1-258FB9147F4F}"/>
                  </a:ext>
                </a:extLst>
              </p:cNvPr>
              <p:cNvSpPr txBox="1"/>
              <p:nvPr/>
            </p:nvSpPr>
            <p:spPr>
              <a:xfrm>
                <a:off x="3511024" y="2298676"/>
                <a:ext cx="1983256" cy="511705"/>
              </a:xfrm>
              <a:prstGeom prst="rect">
                <a:avLst/>
              </a:prstGeom>
              <a:noFill/>
              <a:ln w="12700">
                <a:noFill/>
              </a:ln>
            </p:spPr>
            <p:txBody>
              <a:bodyPr wrap="square" rtlCol="0">
                <a:spAutoFit/>
              </a:bodyPr>
              <a:lstStyle/>
              <a:p>
                <a:r>
                  <a:rPr lang="fr-FR" sz="2800" b="1" dirty="0">
                    <a:solidFill>
                      <a:schemeClr val="tx2"/>
                    </a:solidFill>
                    <a:latin typeface="Montserrat" panose="00000500000000000000" pitchFamily="2" charset="0"/>
                  </a:rPr>
                  <a:t>OBJECTIFS</a:t>
                </a:r>
                <a:endParaRPr lang="fr-BE" sz="2800" b="1" dirty="0">
                  <a:solidFill>
                    <a:schemeClr val="tx2"/>
                  </a:solidFill>
                  <a:latin typeface="Montserrat" panose="00000500000000000000" pitchFamily="2" charset="0"/>
                </a:endParaRPr>
              </a:p>
            </p:txBody>
          </p:sp>
          <p:sp>
            <p:nvSpPr>
              <p:cNvPr id="10" name="ZoneTexte 9">
                <a:extLst>
                  <a:ext uri="{FF2B5EF4-FFF2-40B4-BE49-F238E27FC236}">
                    <a16:creationId xmlns:a16="http://schemas.microsoft.com/office/drawing/2014/main" id="{EF250F93-C5C0-2800-180A-163911C28BC6}"/>
                  </a:ext>
                </a:extLst>
              </p:cNvPr>
              <p:cNvSpPr txBox="1"/>
              <p:nvPr/>
            </p:nvSpPr>
            <p:spPr>
              <a:xfrm>
                <a:off x="899592" y="5085184"/>
                <a:ext cx="2318741" cy="511705"/>
              </a:xfrm>
              <a:prstGeom prst="rect">
                <a:avLst/>
              </a:prstGeom>
              <a:noFill/>
              <a:ln w="12700">
                <a:noFill/>
              </a:ln>
            </p:spPr>
            <p:txBody>
              <a:bodyPr wrap="square" rtlCol="0">
                <a:spAutoFit/>
              </a:bodyPr>
              <a:lstStyle/>
              <a:p>
                <a:r>
                  <a:rPr lang="fr-FR" sz="2800" b="1" dirty="0">
                    <a:solidFill>
                      <a:schemeClr val="tx2"/>
                    </a:solidFill>
                    <a:latin typeface="Montserrat" panose="00000500000000000000" pitchFamily="2" charset="0"/>
                  </a:rPr>
                  <a:t>RESOURCES</a:t>
                </a:r>
                <a:endParaRPr lang="fr-BE" sz="2800" b="1" dirty="0">
                  <a:solidFill>
                    <a:schemeClr val="tx2"/>
                  </a:solidFill>
                  <a:latin typeface="Montserrat" panose="00000500000000000000" pitchFamily="2" charset="0"/>
                </a:endParaRPr>
              </a:p>
            </p:txBody>
          </p:sp>
          <p:sp>
            <p:nvSpPr>
              <p:cNvPr id="11" name="ZoneTexte 10">
                <a:extLst>
                  <a:ext uri="{FF2B5EF4-FFF2-40B4-BE49-F238E27FC236}">
                    <a16:creationId xmlns:a16="http://schemas.microsoft.com/office/drawing/2014/main" id="{80C16F0B-ECA8-3B5B-7BBD-ECEC64D61949}"/>
                  </a:ext>
                </a:extLst>
              </p:cNvPr>
              <p:cNvSpPr txBox="1"/>
              <p:nvPr/>
            </p:nvSpPr>
            <p:spPr>
              <a:xfrm>
                <a:off x="5876602" y="5085184"/>
                <a:ext cx="2117485" cy="511705"/>
              </a:xfrm>
              <a:prstGeom prst="rect">
                <a:avLst/>
              </a:prstGeom>
              <a:noFill/>
              <a:ln w="12700">
                <a:noFill/>
              </a:ln>
            </p:spPr>
            <p:txBody>
              <a:bodyPr wrap="square" rtlCol="0">
                <a:spAutoFit/>
              </a:bodyPr>
              <a:lstStyle/>
              <a:p>
                <a:r>
                  <a:rPr lang="fr-FR" sz="2800" b="1" dirty="0">
                    <a:solidFill>
                      <a:schemeClr val="tx2"/>
                    </a:solidFill>
                    <a:latin typeface="Montserrat" panose="00000500000000000000" pitchFamily="2" charset="0"/>
                  </a:rPr>
                  <a:t>RESULTATS</a:t>
                </a:r>
                <a:endParaRPr lang="fr-BE" sz="2800" b="1" dirty="0">
                  <a:solidFill>
                    <a:schemeClr val="tx2"/>
                  </a:solidFill>
                  <a:latin typeface="Montserrat" panose="00000500000000000000" pitchFamily="2" charset="0"/>
                </a:endParaRPr>
              </a:p>
            </p:txBody>
          </p:sp>
        </p:grpSp>
        <p:sp>
          <p:nvSpPr>
            <p:cNvPr id="5" name="ZoneTexte 4">
              <a:extLst>
                <a:ext uri="{FF2B5EF4-FFF2-40B4-BE49-F238E27FC236}">
                  <a16:creationId xmlns:a16="http://schemas.microsoft.com/office/drawing/2014/main" id="{A2A14319-0ED6-0E3B-6D49-296BF21D7808}"/>
                </a:ext>
              </a:extLst>
            </p:cNvPr>
            <p:cNvSpPr txBox="1"/>
            <p:nvPr/>
          </p:nvSpPr>
          <p:spPr>
            <a:xfrm rot="18603015">
              <a:off x="1951164" y="3514533"/>
              <a:ext cx="2087338" cy="327819"/>
            </a:xfrm>
            <a:prstGeom prst="rect">
              <a:avLst/>
            </a:prstGeom>
            <a:noFill/>
          </p:spPr>
          <p:txBody>
            <a:bodyPr wrap="square" rtlCol="0">
              <a:spAutoFit/>
            </a:bodyPr>
            <a:lstStyle/>
            <a:p>
              <a:r>
                <a:rPr lang="fr-FR" b="1" dirty="0">
                  <a:solidFill>
                    <a:schemeClr val="accent2">
                      <a:lumMod val="75000"/>
                    </a:schemeClr>
                  </a:solidFill>
                  <a:latin typeface="Montserrat" panose="00000500000000000000" pitchFamily="2" charset="0"/>
                  <a:cs typeface="Helvetica" panose="020B0604020202020204" pitchFamily="34" charset="0"/>
                </a:rPr>
                <a:t>PERTINENCE</a:t>
              </a:r>
              <a:endParaRPr lang="fr-BE" b="1" dirty="0">
                <a:solidFill>
                  <a:schemeClr val="accent2">
                    <a:lumMod val="75000"/>
                  </a:schemeClr>
                </a:solidFill>
                <a:latin typeface="Montserrat" panose="00000500000000000000" pitchFamily="2" charset="0"/>
                <a:cs typeface="Helvetica" panose="020B0604020202020204" pitchFamily="34" charset="0"/>
              </a:endParaRPr>
            </a:p>
          </p:txBody>
        </p:sp>
        <p:sp>
          <p:nvSpPr>
            <p:cNvPr id="6" name="ZoneTexte 5">
              <a:extLst>
                <a:ext uri="{FF2B5EF4-FFF2-40B4-BE49-F238E27FC236}">
                  <a16:creationId xmlns:a16="http://schemas.microsoft.com/office/drawing/2014/main" id="{3DC64DA7-B6E4-EB80-BED4-9350B48C1CA8}"/>
                </a:ext>
              </a:extLst>
            </p:cNvPr>
            <p:cNvSpPr txBox="1"/>
            <p:nvPr/>
          </p:nvSpPr>
          <p:spPr>
            <a:xfrm>
              <a:off x="3789264" y="5491869"/>
              <a:ext cx="2087338" cy="361204"/>
            </a:xfrm>
            <a:prstGeom prst="rect">
              <a:avLst/>
            </a:prstGeom>
            <a:noFill/>
          </p:spPr>
          <p:txBody>
            <a:bodyPr wrap="square" rtlCol="0">
              <a:spAutoFit/>
            </a:bodyPr>
            <a:lstStyle/>
            <a:p>
              <a:r>
                <a:rPr lang="fr-FR" b="1" dirty="0">
                  <a:solidFill>
                    <a:schemeClr val="accent2">
                      <a:lumMod val="75000"/>
                    </a:schemeClr>
                  </a:solidFill>
                  <a:latin typeface="Montserrat" panose="00000500000000000000" pitchFamily="2" charset="0"/>
                  <a:cs typeface="Helvetica" panose="020B0604020202020204" pitchFamily="34" charset="0"/>
                </a:rPr>
                <a:t>EFFICIENCE</a:t>
              </a:r>
              <a:endParaRPr lang="fr-BE" b="1" dirty="0">
                <a:solidFill>
                  <a:schemeClr val="accent2">
                    <a:lumMod val="75000"/>
                  </a:schemeClr>
                </a:solidFill>
                <a:latin typeface="Montserrat" panose="00000500000000000000" pitchFamily="2" charset="0"/>
                <a:cs typeface="Helvetica" panose="020B0604020202020204" pitchFamily="34" charset="0"/>
              </a:endParaRPr>
            </a:p>
          </p:txBody>
        </p:sp>
        <p:sp>
          <p:nvSpPr>
            <p:cNvPr id="7" name="ZoneTexte 6">
              <a:extLst>
                <a:ext uri="{FF2B5EF4-FFF2-40B4-BE49-F238E27FC236}">
                  <a16:creationId xmlns:a16="http://schemas.microsoft.com/office/drawing/2014/main" id="{299F7D8B-2035-EBD1-7AD1-439AB36CBA09}"/>
                </a:ext>
              </a:extLst>
            </p:cNvPr>
            <p:cNvSpPr txBox="1"/>
            <p:nvPr/>
          </p:nvSpPr>
          <p:spPr>
            <a:xfrm rot="3056806">
              <a:off x="5130509" y="3655947"/>
              <a:ext cx="2087338" cy="327819"/>
            </a:xfrm>
            <a:prstGeom prst="rect">
              <a:avLst/>
            </a:prstGeom>
            <a:noFill/>
          </p:spPr>
          <p:txBody>
            <a:bodyPr wrap="square" rtlCol="0">
              <a:spAutoFit/>
            </a:bodyPr>
            <a:lstStyle/>
            <a:p>
              <a:r>
                <a:rPr lang="fr-FR" b="1" dirty="0">
                  <a:solidFill>
                    <a:schemeClr val="accent2">
                      <a:lumMod val="75000"/>
                    </a:schemeClr>
                  </a:solidFill>
                  <a:latin typeface="Montserrat" panose="00000500000000000000" pitchFamily="2" charset="0"/>
                  <a:cs typeface="Helvetica" panose="020B0604020202020204" pitchFamily="34" charset="0"/>
                </a:rPr>
                <a:t>EFFICACITE</a:t>
              </a:r>
              <a:endParaRPr lang="fr-BE" b="1" dirty="0">
                <a:solidFill>
                  <a:schemeClr val="accent2">
                    <a:lumMod val="75000"/>
                  </a:schemeClr>
                </a:solidFill>
                <a:latin typeface="Montserrat" panose="00000500000000000000" pitchFamily="2" charset="0"/>
                <a:cs typeface="Helvetica" panose="020B0604020202020204" pitchFamily="34" charset="0"/>
              </a:endParaRPr>
            </a:p>
          </p:txBody>
        </p:sp>
      </p:grpSp>
      <p:sp>
        <p:nvSpPr>
          <p:cNvPr id="14" name="ZoneTexte 13">
            <a:extLst>
              <a:ext uri="{FF2B5EF4-FFF2-40B4-BE49-F238E27FC236}">
                <a16:creationId xmlns:a16="http://schemas.microsoft.com/office/drawing/2014/main" id="{70A05ED5-0980-DA77-A7EC-E0A30E5DBB3E}"/>
              </a:ext>
            </a:extLst>
          </p:cNvPr>
          <p:cNvSpPr txBox="1"/>
          <p:nvPr/>
        </p:nvSpPr>
        <p:spPr>
          <a:xfrm>
            <a:off x="0" y="764704"/>
            <a:ext cx="9396536"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Montserrat" panose="00000500000000000000" pitchFamily="2" charset="0"/>
              </a:rPr>
              <a:t>Pour un </a:t>
            </a:r>
            <a:r>
              <a:rPr lang="en-US" sz="2000" dirty="0" err="1">
                <a:latin typeface="Montserrat" panose="00000500000000000000" pitchFamily="2" charset="0"/>
              </a:rPr>
              <a:t>éleveur</a:t>
            </a:r>
            <a:r>
              <a:rPr lang="en-US" sz="2000" dirty="0">
                <a:latin typeface="Montserrat" panose="00000500000000000000" pitchFamily="2" charset="0"/>
              </a:rPr>
              <a:t> : </a:t>
            </a:r>
            <a:r>
              <a:rPr lang="en-US" sz="2000" dirty="0" err="1">
                <a:latin typeface="Montserrat" panose="00000500000000000000" pitchFamily="2" charset="0"/>
              </a:rPr>
              <a:t>l’autonomie</a:t>
            </a:r>
            <a:r>
              <a:rPr lang="en-US" sz="2000" dirty="0">
                <a:latin typeface="Montserrat" panose="00000500000000000000" pitchFamily="2" charset="0"/>
              </a:rPr>
              <a:t> </a:t>
            </a:r>
            <a:r>
              <a:rPr lang="en-US" sz="2000" dirty="0" err="1">
                <a:latin typeface="Montserrat" panose="00000500000000000000" pitchFamily="2" charset="0"/>
              </a:rPr>
              <a:t>est</a:t>
            </a:r>
            <a:r>
              <a:rPr lang="en-US" sz="2000" dirty="0">
                <a:latin typeface="Montserrat" panose="00000500000000000000" pitchFamily="2" charset="0"/>
              </a:rPr>
              <a:t> un concept de bonne performance</a:t>
            </a:r>
            <a:endParaRPr lang="fr-BE" sz="2000" dirty="0">
              <a:latin typeface="Montserrat" panose="00000500000000000000" pitchFamily="2" charset="0"/>
            </a:endParaRPr>
          </a:p>
        </p:txBody>
      </p:sp>
      <p:sp>
        <p:nvSpPr>
          <p:cNvPr id="15" name="ZoneTexte 14">
            <a:extLst>
              <a:ext uri="{FF2B5EF4-FFF2-40B4-BE49-F238E27FC236}">
                <a16:creationId xmlns:a16="http://schemas.microsoft.com/office/drawing/2014/main" id="{51F99329-556F-DF46-85F0-D1415E7FB2F5}"/>
              </a:ext>
            </a:extLst>
          </p:cNvPr>
          <p:cNvSpPr txBox="1"/>
          <p:nvPr/>
        </p:nvSpPr>
        <p:spPr>
          <a:xfrm>
            <a:off x="6861442" y="4960918"/>
            <a:ext cx="1979675" cy="276778"/>
          </a:xfrm>
          <a:prstGeom prst="rect">
            <a:avLst/>
          </a:prstGeom>
          <a:noFill/>
        </p:spPr>
        <p:txBody>
          <a:bodyPr wrap="square" rtlCol="0">
            <a:spAutoFit/>
          </a:bodyPr>
          <a:lstStyle/>
          <a:p>
            <a:r>
              <a:rPr lang="fr-FR" sz="1200" dirty="0"/>
              <a:t>D’après A. Fischer et al. 2016</a:t>
            </a:r>
            <a:endParaRPr lang="fr-BE" sz="1200" dirty="0"/>
          </a:p>
        </p:txBody>
      </p:sp>
      <p:sp>
        <p:nvSpPr>
          <p:cNvPr id="16" name="ZoneTexte 15">
            <a:extLst>
              <a:ext uri="{FF2B5EF4-FFF2-40B4-BE49-F238E27FC236}">
                <a16:creationId xmlns:a16="http://schemas.microsoft.com/office/drawing/2014/main" id="{C026D2D6-704F-068C-6CEC-C4CEA6C716C6}"/>
              </a:ext>
            </a:extLst>
          </p:cNvPr>
          <p:cNvSpPr txBox="1"/>
          <p:nvPr/>
        </p:nvSpPr>
        <p:spPr>
          <a:xfrm>
            <a:off x="125760" y="5299111"/>
            <a:ext cx="9018240" cy="1015663"/>
          </a:xfrm>
          <a:prstGeom prst="rect">
            <a:avLst/>
          </a:prstGeom>
          <a:noFill/>
        </p:spPr>
        <p:txBody>
          <a:bodyPr wrap="square" rtlCol="0">
            <a:spAutoFit/>
          </a:bodyPr>
          <a:lstStyle/>
          <a:p>
            <a:r>
              <a:rPr lang="en-US" sz="2000" b="1" dirty="0" err="1">
                <a:latin typeface="Montserrat" panose="00000500000000000000" pitchFamily="2" charset="0"/>
              </a:rPr>
              <a:t>J’ai</a:t>
            </a:r>
            <a:r>
              <a:rPr lang="en-US" sz="2000" b="1" dirty="0">
                <a:latin typeface="Montserrat" panose="00000500000000000000" pitchFamily="2" charset="0"/>
              </a:rPr>
              <a:t> </a:t>
            </a:r>
            <a:r>
              <a:rPr lang="en-US" sz="2000" b="1" dirty="0" err="1">
                <a:latin typeface="Montserrat" panose="00000500000000000000" pitchFamily="2" charset="0"/>
              </a:rPr>
              <a:t>utilisé</a:t>
            </a:r>
            <a:r>
              <a:rPr lang="en-US" sz="2000" b="1" dirty="0">
                <a:latin typeface="Montserrat" panose="00000500000000000000" pitchFamily="2" charset="0"/>
              </a:rPr>
              <a:t> au </a:t>
            </a:r>
            <a:r>
              <a:rPr lang="en-US" sz="2000" b="1" dirty="0" err="1">
                <a:latin typeface="Montserrat" panose="00000500000000000000" pitchFamily="2" charset="0"/>
              </a:rPr>
              <a:t>mieux</a:t>
            </a:r>
            <a:r>
              <a:rPr lang="en-US" sz="2000" b="1" dirty="0">
                <a:latin typeface="Montserrat" panose="00000500000000000000" pitchFamily="2" charset="0"/>
              </a:rPr>
              <a:t> les </a:t>
            </a:r>
            <a:r>
              <a:rPr lang="en-US" sz="2000" b="1" dirty="0" err="1">
                <a:latin typeface="Montserrat" panose="00000500000000000000" pitchFamily="2" charset="0"/>
              </a:rPr>
              <a:t>ressources</a:t>
            </a:r>
            <a:r>
              <a:rPr lang="en-US" sz="2000" b="1" dirty="0">
                <a:latin typeface="Montserrat" panose="00000500000000000000" pitchFamily="2" charset="0"/>
              </a:rPr>
              <a:t> </a:t>
            </a:r>
            <a:r>
              <a:rPr lang="en-US" sz="2000" b="1" dirty="0" err="1">
                <a:latin typeface="Montserrat" panose="00000500000000000000" pitchFamily="2" charset="0"/>
              </a:rPr>
              <a:t>disponibles</a:t>
            </a:r>
            <a:r>
              <a:rPr lang="en-US" sz="2000" b="1" dirty="0">
                <a:latin typeface="Montserrat" panose="00000500000000000000" pitchFamily="2" charset="0"/>
              </a:rPr>
              <a:t> pour </a:t>
            </a:r>
            <a:r>
              <a:rPr lang="en-US" sz="2000" b="1" dirty="0" err="1">
                <a:latin typeface="Montserrat" panose="00000500000000000000" pitchFamily="2" charset="0"/>
              </a:rPr>
              <a:t>atteindre</a:t>
            </a:r>
            <a:r>
              <a:rPr lang="en-US" sz="2000" b="1" dirty="0">
                <a:latin typeface="Montserrat" panose="00000500000000000000" pitchFamily="2" charset="0"/>
              </a:rPr>
              <a:t> </a:t>
            </a:r>
            <a:r>
              <a:rPr lang="en-US" sz="2000" b="1" dirty="0" err="1">
                <a:latin typeface="Montserrat" panose="00000500000000000000" pitchFamily="2" charset="0"/>
              </a:rPr>
              <a:t>mes</a:t>
            </a:r>
            <a:r>
              <a:rPr lang="en-US" sz="2000" b="1" dirty="0">
                <a:latin typeface="Montserrat" panose="00000500000000000000" pitchFamily="2" charset="0"/>
              </a:rPr>
              <a:t> </a:t>
            </a:r>
            <a:r>
              <a:rPr lang="en-US" sz="2000" b="1" dirty="0" err="1">
                <a:latin typeface="Montserrat" panose="00000500000000000000" pitchFamily="2" charset="0"/>
              </a:rPr>
              <a:t>objectifs</a:t>
            </a:r>
            <a:r>
              <a:rPr lang="en-US" sz="2000" b="1" dirty="0">
                <a:latin typeface="Montserrat" panose="00000500000000000000" pitchFamily="2" charset="0"/>
              </a:rPr>
              <a:t>, tout </a:t>
            </a:r>
            <a:r>
              <a:rPr lang="en-US" sz="2000" b="1" dirty="0" err="1">
                <a:latin typeface="Montserrat" panose="00000500000000000000" pitchFamily="2" charset="0"/>
              </a:rPr>
              <a:t>en</a:t>
            </a:r>
            <a:r>
              <a:rPr lang="en-US" sz="2000" b="1" dirty="0">
                <a:latin typeface="Montserrat" panose="00000500000000000000" pitchFamily="2" charset="0"/>
              </a:rPr>
              <a:t> </a:t>
            </a:r>
            <a:r>
              <a:rPr lang="en-US" sz="2000" b="1" dirty="0" err="1">
                <a:latin typeface="Montserrat" panose="00000500000000000000" pitchFamily="2" charset="0"/>
              </a:rPr>
              <a:t>préservant</a:t>
            </a:r>
            <a:r>
              <a:rPr lang="en-US" sz="2000" b="1" dirty="0">
                <a:latin typeface="Montserrat" panose="00000500000000000000" pitchFamily="2" charset="0"/>
              </a:rPr>
              <a:t> </a:t>
            </a:r>
            <a:r>
              <a:rPr lang="en-US" sz="2000" b="1" dirty="0" err="1">
                <a:latin typeface="Montserrat" panose="00000500000000000000" pitchFamily="2" charset="0"/>
              </a:rPr>
              <a:t>l’environnement</a:t>
            </a:r>
            <a:r>
              <a:rPr lang="en-US" sz="2000" b="1" dirty="0">
                <a:latin typeface="Montserrat" panose="00000500000000000000" pitchFamily="2" charset="0"/>
              </a:rPr>
              <a:t> et </a:t>
            </a:r>
            <a:r>
              <a:rPr lang="en-US" sz="2000" b="1" dirty="0" err="1">
                <a:latin typeface="Montserrat" panose="00000500000000000000" pitchFamily="2" charset="0"/>
              </a:rPr>
              <a:t>en</a:t>
            </a:r>
            <a:r>
              <a:rPr lang="en-US" sz="2000" b="1" dirty="0">
                <a:latin typeface="Montserrat" panose="00000500000000000000" pitchFamily="2" charset="0"/>
              </a:rPr>
              <a:t> </a:t>
            </a:r>
            <a:r>
              <a:rPr lang="en-US" sz="2000" b="1" dirty="0" err="1">
                <a:latin typeface="Montserrat" panose="00000500000000000000" pitchFamily="2" charset="0"/>
              </a:rPr>
              <a:t>gagnant</a:t>
            </a:r>
            <a:r>
              <a:rPr lang="en-US" sz="2000" b="1" dirty="0">
                <a:latin typeface="Montserrat" panose="00000500000000000000" pitchFamily="2" charset="0"/>
              </a:rPr>
              <a:t> ma vie.  </a:t>
            </a:r>
            <a:endParaRPr lang="fr-BE" sz="2000" b="1" dirty="0">
              <a:latin typeface="Montserrat" panose="00000500000000000000" pitchFamily="2" charset="0"/>
            </a:endParaRPr>
          </a:p>
        </p:txBody>
      </p:sp>
    </p:spTree>
    <p:extLst>
      <p:ext uri="{BB962C8B-B14F-4D97-AF65-F5344CB8AC3E}">
        <p14:creationId xmlns:p14="http://schemas.microsoft.com/office/powerpoint/2010/main" val="7487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93F44-6DD3-929F-3E6D-21E2F76064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1801A6-F751-FCC3-30F9-DF2CD95D0E31}"/>
              </a:ext>
            </a:extLst>
          </p:cNvPr>
          <p:cNvSpPr>
            <a:spLocks noGrp="1"/>
          </p:cNvSpPr>
          <p:nvPr>
            <p:ph type="title"/>
          </p:nvPr>
        </p:nvSpPr>
        <p:spPr/>
        <p:txBody>
          <a:bodyPr/>
          <a:lstStyle/>
          <a:p>
            <a:r>
              <a:rPr lang="fr-FR" dirty="0"/>
              <a:t>Efficience alimentaire</a:t>
            </a:r>
            <a:endParaRPr lang="fr-BE" dirty="0"/>
          </a:p>
        </p:txBody>
      </p:sp>
      <p:sp>
        <p:nvSpPr>
          <p:cNvPr id="3" name="ZoneTexte 2">
            <a:extLst>
              <a:ext uri="{FF2B5EF4-FFF2-40B4-BE49-F238E27FC236}">
                <a16:creationId xmlns:a16="http://schemas.microsoft.com/office/drawing/2014/main" id="{926E87EF-3925-65E1-E9B4-24E846024F24}"/>
              </a:ext>
            </a:extLst>
          </p:cNvPr>
          <p:cNvSpPr txBox="1"/>
          <p:nvPr/>
        </p:nvSpPr>
        <p:spPr>
          <a:xfrm>
            <a:off x="0" y="681784"/>
            <a:ext cx="8964488" cy="5016758"/>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t>Efficience alimentaire = évaluation de la quantité d’aliments pour obtenir une unité de produit animal (lait, viande…)</a:t>
            </a:r>
          </a:p>
          <a:p>
            <a:endParaRPr lang="fr-FR" sz="1600" dirty="0"/>
          </a:p>
          <a:p>
            <a:pPr marL="342900" indent="-342900">
              <a:buFont typeface="Wingdings" panose="05000000000000000000" pitchFamily="2" charset="2"/>
              <a:buChar char="Ø"/>
            </a:pPr>
            <a:r>
              <a:rPr lang="fr-FR" sz="2400" dirty="0"/>
              <a:t>Permet d’optimaliser l’utilisation des ressources alimentaires</a:t>
            </a:r>
          </a:p>
          <a:p>
            <a:endParaRPr lang="fr-FR" sz="1600" dirty="0"/>
          </a:p>
          <a:p>
            <a:pPr marL="342900" indent="-342900">
              <a:buFont typeface="Wingdings" panose="05000000000000000000" pitchFamily="2" charset="2"/>
              <a:buChar char="Ø"/>
            </a:pPr>
            <a:r>
              <a:rPr lang="fr-FR" sz="2400" dirty="0"/>
              <a:t>Intérêt économique et environnementale (durabilité, compétition </a:t>
            </a:r>
            <a:r>
              <a:rPr lang="fr-FR" sz="2400" dirty="0" err="1"/>
              <a:t>feed</a:t>
            </a:r>
            <a:r>
              <a:rPr lang="fr-FR" sz="2400" dirty="0"/>
              <a:t>/</a:t>
            </a:r>
            <a:r>
              <a:rPr lang="fr-FR" sz="2400" dirty="0" err="1"/>
              <a:t>food</a:t>
            </a:r>
            <a:r>
              <a:rPr lang="fr-FR" sz="2400" dirty="0"/>
              <a:t>/fuel)</a:t>
            </a:r>
          </a:p>
          <a:p>
            <a:endParaRPr lang="fr-FR" sz="1600" dirty="0"/>
          </a:p>
          <a:p>
            <a:pPr marL="342900" indent="-342900">
              <a:buFont typeface="Wingdings" panose="05000000000000000000" pitchFamily="2" charset="2"/>
              <a:buChar char="Ø"/>
            </a:pPr>
            <a:r>
              <a:rPr lang="fr-FR" sz="2400" dirty="0"/>
              <a:t>Indicateurs techniques « simples » (indice de consommation, ingéré résiduel…)</a:t>
            </a:r>
          </a:p>
          <a:p>
            <a:endParaRPr lang="fr-FR" sz="1600" dirty="0"/>
          </a:p>
          <a:p>
            <a:pPr marL="342900" indent="-342900">
              <a:buFont typeface="Wingdings" panose="05000000000000000000" pitchFamily="2" charset="2"/>
              <a:buChar char="Ø"/>
            </a:pPr>
            <a:r>
              <a:rPr lang="fr-FR" sz="2400" dirty="0"/>
              <a:t>Se mettre des niveaux à atteindre. (Ex: &gt; 100 g MU/kg MS ingéré)</a:t>
            </a:r>
          </a:p>
          <a:p>
            <a:endParaRPr lang="fr-FR" sz="1600" dirty="0"/>
          </a:p>
          <a:p>
            <a:pPr marL="342900" indent="-342900">
              <a:buFont typeface="Wingdings" panose="05000000000000000000" pitchFamily="2" charset="2"/>
              <a:buChar char="Ø"/>
            </a:pPr>
            <a:r>
              <a:rPr lang="fr-FR" sz="2400" dirty="0"/>
              <a:t>Nombreux facteurs interviennent: système alimentation, paramètres liés aux animaux (santé, repro…), pertes au stockage…</a:t>
            </a:r>
          </a:p>
        </p:txBody>
      </p:sp>
    </p:spTree>
    <p:extLst>
      <p:ext uri="{BB962C8B-B14F-4D97-AF65-F5344CB8AC3E}">
        <p14:creationId xmlns:p14="http://schemas.microsoft.com/office/powerpoint/2010/main" val="248738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94AF9-B292-63FC-C05B-811B756AF602}"/>
              </a:ext>
            </a:extLst>
          </p:cNvPr>
          <p:cNvSpPr>
            <a:spLocks noGrp="1"/>
          </p:cNvSpPr>
          <p:nvPr>
            <p:ph type="title"/>
          </p:nvPr>
        </p:nvSpPr>
        <p:spPr>
          <a:xfrm>
            <a:off x="251520" y="51803"/>
            <a:ext cx="8640960" cy="562074"/>
          </a:xfrm>
        </p:spPr>
        <p:txBody>
          <a:bodyPr anchor="ctr">
            <a:normAutofit/>
          </a:bodyPr>
          <a:lstStyle/>
          <a:p>
            <a:r>
              <a:rPr lang="fr-BE" dirty="0"/>
              <a:t>Autonomie </a:t>
            </a:r>
            <a:r>
              <a:rPr lang="fr-BE" sz="3000" dirty="0"/>
              <a:t>ET</a:t>
            </a:r>
            <a:r>
              <a:rPr lang="fr-BE" dirty="0"/>
              <a:t> efficience</a:t>
            </a:r>
          </a:p>
        </p:txBody>
      </p:sp>
      <p:pic>
        <p:nvPicPr>
          <p:cNvPr id="8" name="Image 7">
            <a:extLst>
              <a:ext uri="{FF2B5EF4-FFF2-40B4-BE49-F238E27FC236}">
                <a16:creationId xmlns:a16="http://schemas.microsoft.com/office/drawing/2014/main" id="{8830589A-13A5-AE70-A2D7-A7E5A25648B7}"/>
              </a:ext>
            </a:extLst>
          </p:cNvPr>
          <p:cNvPicPr>
            <a:picLocks noChangeAspect="1"/>
          </p:cNvPicPr>
          <p:nvPr/>
        </p:nvPicPr>
        <p:blipFill>
          <a:blip r:embed="rId2"/>
          <a:stretch>
            <a:fillRect/>
          </a:stretch>
        </p:blipFill>
        <p:spPr>
          <a:xfrm>
            <a:off x="4697554" y="1491049"/>
            <a:ext cx="4399396" cy="2848608"/>
          </a:xfrm>
          <a:prstGeom prst="rect">
            <a:avLst/>
          </a:prstGeom>
          <a:noFill/>
        </p:spPr>
      </p:pic>
      <p:pic>
        <p:nvPicPr>
          <p:cNvPr id="10" name="Image 9">
            <a:extLst>
              <a:ext uri="{FF2B5EF4-FFF2-40B4-BE49-F238E27FC236}">
                <a16:creationId xmlns:a16="http://schemas.microsoft.com/office/drawing/2014/main" id="{EA03987C-E452-C940-6600-7845C3FB24B3}"/>
              </a:ext>
            </a:extLst>
          </p:cNvPr>
          <p:cNvPicPr>
            <a:picLocks noChangeAspect="1"/>
          </p:cNvPicPr>
          <p:nvPr/>
        </p:nvPicPr>
        <p:blipFill>
          <a:blip r:embed="rId3"/>
          <a:stretch>
            <a:fillRect/>
          </a:stretch>
        </p:blipFill>
        <p:spPr>
          <a:xfrm>
            <a:off x="13370" y="1485370"/>
            <a:ext cx="4187594" cy="2843867"/>
          </a:xfrm>
          <a:prstGeom prst="rect">
            <a:avLst/>
          </a:prstGeom>
        </p:spPr>
      </p:pic>
      <p:sp>
        <p:nvSpPr>
          <p:cNvPr id="11" name="ZoneTexte 10">
            <a:extLst>
              <a:ext uri="{FF2B5EF4-FFF2-40B4-BE49-F238E27FC236}">
                <a16:creationId xmlns:a16="http://schemas.microsoft.com/office/drawing/2014/main" id="{B4ABFFA0-7144-1615-856B-0C6B76FACC21}"/>
              </a:ext>
            </a:extLst>
          </p:cNvPr>
          <p:cNvSpPr txBox="1"/>
          <p:nvPr/>
        </p:nvSpPr>
        <p:spPr>
          <a:xfrm>
            <a:off x="395536" y="888260"/>
            <a:ext cx="3805428" cy="461665"/>
          </a:xfrm>
          <a:prstGeom prst="rect">
            <a:avLst/>
          </a:prstGeom>
          <a:noFill/>
        </p:spPr>
        <p:txBody>
          <a:bodyPr wrap="square" rtlCol="0">
            <a:spAutoFit/>
          </a:bodyPr>
          <a:lstStyle/>
          <a:p>
            <a:r>
              <a:rPr lang="fr-BE" sz="2400" b="1" dirty="0">
                <a:solidFill>
                  <a:schemeClr val="bg1">
                    <a:lumMod val="50000"/>
                  </a:schemeClr>
                </a:solidFill>
              </a:rPr>
              <a:t>Autonomie protéique des VL</a:t>
            </a:r>
          </a:p>
        </p:txBody>
      </p:sp>
      <p:sp>
        <p:nvSpPr>
          <p:cNvPr id="12" name="ZoneTexte 11">
            <a:extLst>
              <a:ext uri="{FF2B5EF4-FFF2-40B4-BE49-F238E27FC236}">
                <a16:creationId xmlns:a16="http://schemas.microsoft.com/office/drawing/2014/main" id="{D8768F78-55E2-1097-95F4-1C7BBC7499EF}"/>
              </a:ext>
            </a:extLst>
          </p:cNvPr>
          <p:cNvSpPr txBox="1"/>
          <p:nvPr/>
        </p:nvSpPr>
        <p:spPr>
          <a:xfrm>
            <a:off x="4860032" y="888260"/>
            <a:ext cx="3672408" cy="461665"/>
          </a:xfrm>
          <a:prstGeom prst="rect">
            <a:avLst/>
          </a:prstGeom>
          <a:noFill/>
        </p:spPr>
        <p:txBody>
          <a:bodyPr wrap="square" rtlCol="0">
            <a:spAutoFit/>
          </a:bodyPr>
          <a:lstStyle/>
          <a:p>
            <a:r>
              <a:rPr lang="fr-BE" sz="2400" b="1" dirty="0">
                <a:solidFill>
                  <a:schemeClr val="bg1">
                    <a:lumMod val="50000"/>
                  </a:schemeClr>
                </a:solidFill>
              </a:rPr>
              <a:t>Efficience protéique des VL</a:t>
            </a:r>
          </a:p>
        </p:txBody>
      </p:sp>
      <p:sp>
        <p:nvSpPr>
          <p:cNvPr id="14" name="ZoneTexte 13">
            <a:extLst>
              <a:ext uri="{FF2B5EF4-FFF2-40B4-BE49-F238E27FC236}">
                <a16:creationId xmlns:a16="http://schemas.microsoft.com/office/drawing/2014/main" id="{833FCA64-8727-99EB-2653-5F39D241EA00}"/>
              </a:ext>
            </a:extLst>
          </p:cNvPr>
          <p:cNvSpPr txBox="1"/>
          <p:nvPr/>
        </p:nvSpPr>
        <p:spPr>
          <a:xfrm>
            <a:off x="3347864" y="4788205"/>
            <a:ext cx="5544616" cy="338554"/>
          </a:xfrm>
          <a:prstGeom prst="rect">
            <a:avLst/>
          </a:prstGeom>
          <a:noFill/>
        </p:spPr>
        <p:txBody>
          <a:bodyPr wrap="square" rtlCol="0">
            <a:spAutoFit/>
          </a:bodyPr>
          <a:lstStyle/>
          <a:p>
            <a:r>
              <a:rPr lang="fr-BE" sz="1600" dirty="0"/>
              <a:t>Sources: Boulet et </a:t>
            </a:r>
            <a:r>
              <a:rPr lang="fr-BE" sz="1600" dirty="0" err="1"/>
              <a:t>Battheux-Noirefalise</a:t>
            </a:r>
            <a:r>
              <a:rPr lang="fr-BE" sz="1600" dirty="0"/>
              <a:t>, </a:t>
            </a:r>
            <a:r>
              <a:rPr lang="fr-BE" sz="1600" dirty="0" err="1"/>
              <a:t>Autoprot</a:t>
            </a:r>
            <a:r>
              <a:rPr lang="fr-BE" sz="1600" dirty="0"/>
              <a:t>, </a:t>
            </a:r>
            <a:r>
              <a:rPr lang="fr-BE" sz="1600" dirty="0" err="1"/>
              <a:t>CRAw</a:t>
            </a:r>
            <a:r>
              <a:rPr lang="fr-BE" sz="1600" dirty="0"/>
              <a:t>, 2022 </a:t>
            </a:r>
          </a:p>
        </p:txBody>
      </p:sp>
      <p:sp>
        <p:nvSpPr>
          <p:cNvPr id="5" name="ZoneTexte 4">
            <a:extLst>
              <a:ext uri="{FF2B5EF4-FFF2-40B4-BE49-F238E27FC236}">
                <a16:creationId xmlns:a16="http://schemas.microsoft.com/office/drawing/2014/main" id="{03E045FD-65D7-6762-F09C-8923B29F424C}"/>
              </a:ext>
            </a:extLst>
          </p:cNvPr>
          <p:cNvSpPr txBox="1"/>
          <p:nvPr/>
        </p:nvSpPr>
        <p:spPr>
          <a:xfrm>
            <a:off x="0" y="5200730"/>
            <a:ext cx="9144000" cy="830997"/>
          </a:xfrm>
          <a:prstGeom prst="rect">
            <a:avLst/>
          </a:prstGeom>
          <a:noFill/>
        </p:spPr>
        <p:txBody>
          <a:bodyPr wrap="square">
            <a:spAutoFit/>
          </a:bodyPr>
          <a:lstStyle/>
          <a:p>
            <a:r>
              <a:rPr lang="fr-BE" altLang="fr-FR" sz="2400" dirty="0"/>
              <a:t>« Il ne suffit pas de produire des fourrages riches en protéines (= herbe), il faut encore savoir les valoriser... » </a:t>
            </a:r>
            <a:r>
              <a:rPr lang="fr-BE" altLang="fr-FR" sz="1600" dirty="0"/>
              <a:t>(Deraedt M., Ecolait, Journées 3R, 2003 )</a:t>
            </a:r>
            <a:endParaRPr lang="fr-BE" sz="1600" dirty="0"/>
          </a:p>
        </p:txBody>
      </p:sp>
      <p:sp>
        <p:nvSpPr>
          <p:cNvPr id="3" name="ZoneTexte 2">
            <a:extLst>
              <a:ext uri="{FF2B5EF4-FFF2-40B4-BE49-F238E27FC236}">
                <a16:creationId xmlns:a16="http://schemas.microsoft.com/office/drawing/2014/main" id="{145384C5-5AC7-62B6-DEBC-3E257A542798}"/>
              </a:ext>
            </a:extLst>
          </p:cNvPr>
          <p:cNvSpPr txBox="1"/>
          <p:nvPr/>
        </p:nvSpPr>
        <p:spPr>
          <a:xfrm>
            <a:off x="455774" y="4342552"/>
            <a:ext cx="504056" cy="292388"/>
          </a:xfrm>
          <a:prstGeom prst="rect">
            <a:avLst/>
          </a:prstGeom>
          <a:noFill/>
          <a:ln>
            <a:solidFill>
              <a:schemeClr val="tx1"/>
            </a:solidFill>
          </a:ln>
        </p:spPr>
        <p:txBody>
          <a:bodyPr wrap="square" rtlCol="0">
            <a:spAutoFit/>
          </a:bodyPr>
          <a:lstStyle/>
          <a:p>
            <a:r>
              <a:rPr lang="fr-FR" sz="1300" dirty="0"/>
              <a:t>88%</a:t>
            </a:r>
            <a:endParaRPr lang="fr-BE" sz="1300" dirty="0"/>
          </a:p>
        </p:txBody>
      </p:sp>
      <p:sp>
        <p:nvSpPr>
          <p:cNvPr id="4" name="ZoneTexte 3">
            <a:extLst>
              <a:ext uri="{FF2B5EF4-FFF2-40B4-BE49-F238E27FC236}">
                <a16:creationId xmlns:a16="http://schemas.microsoft.com/office/drawing/2014/main" id="{D01CDDA5-B706-025A-9274-F8DF5914DE14}"/>
              </a:ext>
            </a:extLst>
          </p:cNvPr>
          <p:cNvSpPr txBox="1"/>
          <p:nvPr/>
        </p:nvSpPr>
        <p:spPr>
          <a:xfrm>
            <a:off x="1473963" y="4339657"/>
            <a:ext cx="504056" cy="292388"/>
          </a:xfrm>
          <a:prstGeom prst="rect">
            <a:avLst/>
          </a:prstGeom>
          <a:noFill/>
          <a:ln>
            <a:solidFill>
              <a:schemeClr val="tx1"/>
            </a:solidFill>
          </a:ln>
        </p:spPr>
        <p:txBody>
          <a:bodyPr wrap="square" rtlCol="0">
            <a:spAutoFit/>
          </a:bodyPr>
          <a:lstStyle/>
          <a:p>
            <a:r>
              <a:rPr lang="fr-FR" sz="1300" dirty="0"/>
              <a:t>74%</a:t>
            </a:r>
            <a:endParaRPr lang="fr-BE" sz="1300" dirty="0"/>
          </a:p>
        </p:txBody>
      </p:sp>
      <p:sp>
        <p:nvSpPr>
          <p:cNvPr id="6" name="ZoneTexte 5">
            <a:extLst>
              <a:ext uri="{FF2B5EF4-FFF2-40B4-BE49-F238E27FC236}">
                <a16:creationId xmlns:a16="http://schemas.microsoft.com/office/drawing/2014/main" id="{BC5FAED2-2D62-6D32-AD61-53EFF35ED36D}"/>
              </a:ext>
            </a:extLst>
          </p:cNvPr>
          <p:cNvSpPr txBox="1"/>
          <p:nvPr/>
        </p:nvSpPr>
        <p:spPr>
          <a:xfrm>
            <a:off x="1988096" y="4345263"/>
            <a:ext cx="504056" cy="292388"/>
          </a:xfrm>
          <a:prstGeom prst="rect">
            <a:avLst/>
          </a:prstGeom>
          <a:noFill/>
          <a:ln>
            <a:solidFill>
              <a:schemeClr val="tx1"/>
            </a:solidFill>
          </a:ln>
        </p:spPr>
        <p:txBody>
          <a:bodyPr wrap="square" rtlCol="0">
            <a:spAutoFit/>
          </a:bodyPr>
          <a:lstStyle/>
          <a:p>
            <a:r>
              <a:rPr lang="fr-FR" sz="1300" dirty="0"/>
              <a:t>93%</a:t>
            </a:r>
            <a:endParaRPr lang="fr-BE" sz="1300" dirty="0"/>
          </a:p>
        </p:txBody>
      </p:sp>
      <p:sp>
        <p:nvSpPr>
          <p:cNvPr id="7" name="ZoneTexte 6">
            <a:extLst>
              <a:ext uri="{FF2B5EF4-FFF2-40B4-BE49-F238E27FC236}">
                <a16:creationId xmlns:a16="http://schemas.microsoft.com/office/drawing/2014/main" id="{52A9330C-389E-2A5A-B50E-7890946F84DC}"/>
              </a:ext>
            </a:extLst>
          </p:cNvPr>
          <p:cNvSpPr txBox="1"/>
          <p:nvPr/>
        </p:nvSpPr>
        <p:spPr>
          <a:xfrm>
            <a:off x="2502229" y="4345263"/>
            <a:ext cx="504056" cy="292388"/>
          </a:xfrm>
          <a:prstGeom prst="rect">
            <a:avLst/>
          </a:prstGeom>
          <a:noFill/>
          <a:ln>
            <a:solidFill>
              <a:schemeClr val="tx1"/>
            </a:solidFill>
          </a:ln>
        </p:spPr>
        <p:txBody>
          <a:bodyPr wrap="square" rtlCol="0">
            <a:spAutoFit/>
          </a:bodyPr>
          <a:lstStyle/>
          <a:p>
            <a:r>
              <a:rPr lang="fr-FR" sz="1300" dirty="0"/>
              <a:t>77%</a:t>
            </a:r>
            <a:endParaRPr lang="fr-BE" sz="1300" dirty="0"/>
          </a:p>
        </p:txBody>
      </p:sp>
      <p:sp>
        <p:nvSpPr>
          <p:cNvPr id="9" name="ZoneTexte 8">
            <a:extLst>
              <a:ext uri="{FF2B5EF4-FFF2-40B4-BE49-F238E27FC236}">
                <a16:creationId xmlns:a16="http://schemas.microsoft.com/office/drawing/2014/main" id="{0D734F65-B06C-FB24-919F-544612AEAAFF}"/>
              </a:ext>
            </a:extLst>
          </p:cNvPr>
          <p:cNvSpPr txBox="1"/>
          <p:nvPr/>
        </p:nvSpPr>
        <p:spPr>
          <a:xfrm>
            <a:off x="3023828" y="4343447"/>
            <a:ext cx="504056" cy="292388"/>
          </a:xfrm>
          <a:prstGeom prst="rect">
            <a:avLst/>
          </a:prstGeom>
          <a:noFill/>
          <a:ln>
            <a:solidFill>
              <a:schemeClr val="tx1"/>
            </a:solidFill>
          </a:ln>
        </p:spPr>
        <p:txBody>
          <a:bodyPr wrap="square" rtlCol="0">
            <a:spAutoFit/>
          </a:bodyPr>
          <a:lstStyle/>
          <a:p>
            <a:r>
              <a:rPr lang="fr-FR" sz="1300" dirty="0"/>
              <a:t>68%</a:t>
            </a:r>
            <a:endParaRPr lang="fr-BE" sz="1300" dirty="0"/>
          </a:p>
        </p:txBody>
      </p:sp>
      <p:sp>
        <p:nvSpPr>
          <p:cNvPr id="13" name="ZoneTexte 12">
            <a:extLst>
              <a:ext uri="{FF2B5EF4-FFF2-40B4-BE49-F238E27FC236}">
                <a16:creationId xmlns:a16="http://schemas.microsoft.com/office/drawing/2014/main" id="{E2945709-AD05-1D4B-150D-346FF8378090}"/>
              </a:ext>
            </a:extLst>
          </p:cNvPr>
          <p:cNvSpPr txBox="1"/>
          <p:nvPr/>
        </p:nvSpPr>
        <p:spPr>
          <a:xfrm>
            <a:off x="3520418" y="4342552"/>
            <a:ext cx="504056" cy="292388"/>
          </a:xfrm>
          <a:prstGeom prst="rect">
            <a:avLst/>
          </a:prstGeom>
          <a:noFill/>
          <a:ln>
            <a:solidFill>
              <a:schemeClr val="tx1"/>
            </a:solidFill>
          </a:ln>
        </p:spPr>
        <p:txBody>
          <a:bodyPr wrap="square" rtlCol="0">
            <a:spAutoFit/>
          </a:bodyPr>
          <a:lstStyle/>
          <a:p>
            <a:r>
              <a:rPr lang="fr-FR" sz="1300" dirty="0"/>
              <a:t>69%</a:t>
            </a:r>
            <a:endParaRPr lang="fr-BE" sz="1300" dirty="0"/>
          </a:p>
        </p:txBody>
      </p:sp>
      <p:sp>
        <p:nvSpPr>
          <p:cNvPr id="15" name="ZoneTexte 14">
            <a:extLst>
              <a:ext uri="{FF2B5EF4-FFF2-40B4-BE49-F238E27FC236}">
                <a16:creationId xmlns:a16="http://schemas.microsoft.com/office/drawing/2014/main" id="{98E82597-4D4C-BB63-2469-A11D7FA257E6}"/>
              </a:ext>
            </a:extLst>
          </p:cNvPr>
          <p:cNvSpPr txBox="1"/>
          <p:nvPr/>
        </p:nvSpPr>
        <p:spPr>
          <a:xfrm>
            <a:off x="959830" y="4339657"/>
            <a:ext cx="504056" cy="292388"/>
          </a:xfrm>
          <a:prstGeom prst="rect">
            <a:avLst/>
          </a:prstGeom>
          <a:noFill/>
          <a:ln>
            <a:solidFill>
              <a:schemeClr val="tx1"/>
            </a:solidFill>
          </a:ln>
        </p:spPr>
        <p:txBody>
          <a:bodyPr wrap="square" rtlCol="0">
            <a:spAutoFit/>
          </a:bodyPr>
          <a:lstStyle/>
          <a:p>
            <a:r>
              <a:rPr lang="fr-FR" sz="1300" dirty="0"/>
              <a:t>94%</a:t>
            </a:r>
            <a:endParaRPr lang="fr-BE" sz="1300" dirty="0"/>
          </a:p>
        </p:txBody>
      </p:sp>
      <p:sp>
        <p:nvSpPr>
          <p:cNvPr id="16" name="ZoneTexte 15">
            <a:extLst>
              <a:ext uri="{FF2B5EF4-FFF2-40B4-BE49-F238E27FC236}">
                <a16:creationId xmlns:a16="http://schemas.microsoft.com/office/drawing/2014/main" id="{4BC4BD59-019B-5BFC-CBC1-E1DFFCACEAB1}"/>
              </a:ext>
            </a:extLst>
          </p:cNvPr>
          <p:cNvSpPr txBox="1"/>
          <p:nvPr/>
        </p:nvSpPr>
        <p:spPr>
          <a:xfrm rot="16200000">
            <a:off x="-343148" y="4339657"/>
            <a:ext cx="1135911" cy="292388"/>
          </a:xfrm>
          <a:prstGeom prst="rect">
            <a:avLst/>
          </a:prstGeom>
          <a:noFill/>
          <a:ln>
            <a:solidFill>
              <a:schemeClr val="tx1"/>
            </a:solidFill>
          </a:ln>
        </p:spPr>
        <p:txBody>
          <a:bodyPr wrap="square" rtlCol="0">
            <a:spAutoFit/>
          </a:bodyPr>
          <a:lstStyle/>
          <a:p>
            <a:r>
              <a:rPr lang="fr-FR" sz="1300" dirty="0"/>
              <a:t>% Herbe/SAU</a:t>
            </a:r>
            <a:endParaRPr lang="fr-BE" sz="1300" dirty="0"/>
          </a:p>
        </p:txBody>
      </p:sp>
    </p:spTree>
    <p:extLst>
      <p:ext uri="{BB962C8B-B14F-4D97-AF65-F5344CB8AC3E}">
        <p14:creationId xmlns:p14="http://schemas.microsoft.com/office/powerpoint/2010/main" val="137734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D62EEB5-B4C1-0E96-3114-3E288C6965C8}"/>
              </a:ext>
            </a:extLst>
          </p:cNvPr>
          <p:cNvSpPr>
            <a:spLocks noGrp="1"/>
          </p:cNvSpPr>
          <p:nvPr>
            <p:ph type="title"/>
          </p:nvPr>
        </p:nvSpPr>
        <p:spPr>
          <a:xfrm>
            <a:off x="251520" y="138404"/>
            <a:ext cx="8640960" cy="562074"/>
          </a:xfrm>
        </p:spPr>
        <p:txBody>
          <a:bodyPr/>
          <a:lstStyle/>
          <a:p>
            <a:r>
              <a:rPr lang="en-US" dirty="0" err="1"/>
              <a:t>Efficience</a:t>
            </a:r>
            <a:r>
              <a:rPr lang="en-US" dirty="0"/>
              <a:t> </a:t>
            </a:r>
            <a:r>
              <a:rPr lang="en-US" dirty="0" err="1"/>
              <a:t>énergétique</a:t>
            </a:r>
            <a:endParaRPr lang="en-US" dirty="0"/>
          </a:p>
        </p:txBody>
      </p:sp>
      <p:pic>
        <p:nvPicPr>
          <p:cNvPr id="4" name="Image 3">
            <a:extLst>
              <a:ext uri="{FF2B5EF4-FFF2-40B4-BE49-F238E27FC236}">
                <a16:creationId xmlns:a16="http://schemas.microsoft.com/office/drawing/2014/main" id="{C4D02295-BFB3-F903-7D32-C80578726D36}"/>
              </a:ext>
            </a:extLst>
          </p:cNvPr>
          <p:cNvPicPr>
            <a:picLocks noChangeAspect="1"/>
          </p:cNvPicPr>
          <p:nvPr/>
        </p:nvPicPr>
        <p:blipFill>
          <a:blip r:embed="rId2"/>
          <a:stretch>
            <a:fillRect/>
          </a:stretch>
        </p:blipFill>
        <p:spPr>
          <a:xfrm>
            <a:off x="36910" y="1556792"/>
            <a:ext cx="4608512" cy="3240360"/>
          </a:xfrm>
          <a:prstGeom prst="rect">
            <a:avLst/>
          </a:prstGeom>
          <a:noFill/>
        </p:spPr>
      </p:pic>
      <p:sp>
        <p:nvSpPr>
          <p:cNvPr id="5" name="ZoneTexte 4">
            <a:extLst>
              <a:ext uri="{FF2B5EF4-FFF2-40B4-BE49-F238E27FC236}">
                <a16:creationId xmlns:a16="http://schemas.microsoft.com/office/drawing/2014/main" id="{4ED08C9A-8538-21AE-43DB-1CED30D8E7DD}"/>
              </a:ext>
            </a:extLst>
          </p:cNvPr>
          <p:cNvSpPr txBox="1"/>
          <p:nvPr/>
        </p:nvSpPr>
        <p:spPr>
          <a:xfrm>
            <a:off x="56332" y="838997"/>
            <a:ext cx="9087668" cy="830997"/>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t>Efficience énergétique des superficies fourragères pour les élevages du Pays de Herve: +/-70%. Objectif à 80%. </a:t>
            </a:r>
            <a:r>
              <a:rPr lang="fr-FR" dirty="0"/>
              <a:t>(Wyzen B., 2018)</a:t>
            </a:r>
          </a:p>
        </p:txBody>
      </p:sp>
      <p:pic>
        <p:nvPicPr>
          <p:cNvPr id="3" name="Image 2">
            <a:extLst>
              <a:ext uri="{FF2B5EF4-FFF2-40B4-BE49-F238E27FC236}">
                <a16:creationId xmlns:a16="http://schemas.microsoft.com/office/drawing/2014/main" id="{EF7B3B36-B45D-695A-4674-7924F332202C}"/>
              </a:ext>
            </a:extLst>
          </p:cNvPr>
          <p:cNvPicPr>
            <a:picLocks noChangeAspect="1"/>
          </p:cNvPicPr>
          <p:nvPr/>
        </p:nvPicPr>
        <p:blipFill>
          <a:blip r:embed="rId3"/>
          <a:stretch>
            <a:fillRect/>
          </a:stretch>
        </p:blipFill>
        <p:spPr>
          <a:xfrm>
            <a:off x="4580359" y="3905672"/>
            <a:ext cx="4615272" cy="2952328"/>
          </a:xfrm>
          <a:prstGeom prst="rect">
            <a:avLst/>
          </a:prstGeom>
        </p:spPr>
      </p:pic>
    </p:spTree>
    <p:extLst>
      <p:ext uri="{BB962C8B-B14F-4D97-AF65-F5344CB8AC3E}">
        <p14:creationId xmlns:p14="http://schemas.microsoft.com/office/powerpoint/2010/main" val="172465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C96E9-F1D7-D8AE-3600-EE5FFED2A709}"/>
              </a:ext>
            </a:extLst>
          </p:cNvPr>
          <p:cNvSpPr>
            <a:spLocks noGrp="1"/>
          </p:cNvSpPr>
          <p:nvPr>
            <p:ph type="title"/>
          </p:nvPr>
        </p:nvSpPr>
        <p:spPr/>
        <p:txBody>
          <a:bodyPr/>
          <a:lstStyle/>
          <a:p>
            <a:r>
              <a:rPr lang="fr-FR" dirty="0"/>
              <a:t>Qui est efficient? </a:t>
            </a:r>
            <a:endParaRPr lang="fr-BE" dirty="0"/>
          </a:p>
        </p:txBody>
      </p:sp>
      <p:graphicFrame>
        <p:nvGraphicFramePr>
          <p:cNvPr id="3" name="Tableau 2">
            <a:extLst>
              <a:ext uri="{FF2B5EF4-FFF2-40B4-BE49-F238E27FC236}">
                <a16:creationId xmlns:a16="http://schemas.microsoft.com/office/drawing/2014/main" id="{B71C8B0F-0470-816C-4FC9-3D3FAEBF7E74}"/>
              </a:ext>
            </a:extLst>
          </p:cNvPr>
          <p:cNvGraphicFramePr>
            <a:graphicFrameLocks noGrp="1"/>
          </p:cNvGraphicFramePr>
          <p:nvPr>
            <p:extLst>
              <p:ext uri="{D42A27DB-BD31-4B8C-83A1-F6EECF244321}">
                <p14:modId xmlns:p14="http://schemas.microsoft.com/office/powerpoint/2010/main" val="3770120142"/>
              </p:ext>
            </p:extLst>
          </p:nvPr>
        </p:nvGraphicFramePr>
        <p:xfrm>
          <a:off x="107504" y="1484784"/>
          <a:ext cx="9036496" cy="2808312"/>
        </p:xfrm>
        <a:graphic>
          <a:graphicData uri="http://schemas.openxmlformats.org/drawingml/2006/table">
            <a:tbl>
              <a:tblPr firstRow="1" bandRow="1">
                <a:tableStyleId>{F5AB1C69-6EDB-4FF4-983F-18BD219EF322}</a:tableStyleId>
              </a:tblPr>
              <a:tblGrid>
                <a:gridCol w="3321105">
                  <a:extLst>
                    <a:ext uri="{9D8B030D-6E8A-4147-A177-3AD203B41FA5}">
                      <a16:colId xmlns:a16="http://schemas.microsoft.com/office/drawing/2014/main" val="545155741"/>
                    </a:ext>
                  </a:extLst>
                </a:gridCol>
                <a:gridCol w="2703225">
                  <a:extLst>
                    <a:ext uri="{9D8B030D-6E8A-4147-A177-3AD203B41FA5}">
                      <a16:colId xmlns:a16="http://schemas.microsoft.com/office/drawing/2014/main" val="4019935084"/>
                    </a:ext>
                  </a:extLst>
                </a:gridCol>
                <a:gridCol w="3012166">
                  <a:extLst>
                    <a:ext uri="{9D8B030D-6E8A-4147-A177-3AD203B41FA5}">
                      <a16:colId xmlns:a16="http://schemas.microsoft.com/office/drawing/2014/main" val="1427083947"/>
                    </a:ext>
                  </a:extLst>
                </a:gridCol>
              </a:tblGrid>
              <a:tr h="868214">
                <a:tc>
                  <a:txBody>
                    <a:bodyPr/>
                    <a:lstStyle/>
                    <a:p>
                      <a:pPr algn="ctr"/>
                      <a:endParaRPr lang="fr-BE" sz="2400" dirty="0"/>
                    </a:p>
                  </a:txBody>
                  <a:tcPr anchor="ctr"/>
                </a:tc>
                <a:tc>
                  <a:txBody>
                    <a:bodyPr/>
                    <a:lstStyle/>
                    <a:p>
                      <a:pPr algn="ctr"/>
                      <a:r>
                        <a:rPr lang="fr-FR" sz="3200" dirty="0"/>
                        <a:t>Troupeau 1</a:t>
                      </a:r>
                      <a:endParaRPr lang="fr-BE" sz="3200" dirty="0"/>
                    </a:p>
                  </a:txBody>
                  <a:tcPr anchor="ctr"/>
                </a:tc>
                <a:tc>
                  <a:txBody>
                    <a:bodyPr/>
                    <a:lstStyle/>
                    <a:p>
                      <a:pPr algn="ctr"/>
                      <a:r>
                        <a:rPr lang="fr-FR" sz="3200" dirty="0"/>
                        <a:t>Troupeau 2</a:t>
                      </a:r>
                      <a:endParaRPr lang="fr-BE" sz="3200" dirty="0"/>
                    </a:p>
                  </a:txBody>
                  <a:tcPr anchor="ctr"/>
                </a:tc>
                <a:extLst>
                  <a:ext uri="{0D108BD9-81ED-4DB2-BD59-A6C34878D82A}">
                    <a16:rowId xmlns:a16="http://schemas.microsoft.com/office/drawing/2014/main" val="1169001493"/>
                  </a:ext>
                </a:extLst>
              </a:tr>
              <a:tr h="1071884">
                <a:tc>
                  <a:txBody>
                    <a:bodyPr/>
                    <a:lstStyle/>
                    <a:p>
                      <a:pPr algn="ctr"/>
                      <a:r>
                        <a:rPr lang="fr-FR" sz="3200" dirty="0"/>
                        <a:t>Production lait</a:t>
                      </a:r>
                    </a:p>
                    <a:p>
                      <a:pPr algn="ctr"/>
                      <a:r>
                        <a:rPr lang="fr-FR" sz="3200" dirty="0"/>
                        <a:t>(kg /j)</a:t>
                      </a:r>
                      <a:endParaRPr lang="fr-BE" sz="3200" dirty="0"/>
                    </a:p>
                  </a:txBody>
                  <a:tcPr anchor="ctr"/>
                </a:tc>
                <a:tc>
                  <a:txBody>
                    <a:bodyPr/>
                    <a:lstStyle/>
                    <a:p>
                      <a:pPr algn="ctr"/>
                      <a:r>
                        <a:rPr lang="fr-FR" sz="3200" dirty="0"/>
                        <a:t>33,7</a:t>
                      </a:r>
                      <a:endParaRPr lang="fr-BE" sz="3200" dirty="0"/>
                    </a:p>
                  </a:txBody>
                  <a:tcPr anchor="ctr"/>
                </a:tc>
                <a:tc>
                  <a:txBody>
                    <a:bodyPr/>
                    <a:lstStyle/>
                    <a:p>
                      <a:pPr algn="ctr"/>
                      <a:r>
                        <a:rPr lang="fr-FR" sz="3200" dirty="0"/>
                        <a:t>31,5</a:t>
                      </a:r>
                      <a:endParaRPr lang="fr-BE" sz="3200" dirty="0"/>
                    </a:p>
                  </a:txBody>
                  <a:tcPr anchor="ctr"/>
                </a:tc>
                <a:extLst>
                  <a:ext uri="{0D108BD9-81ED-4DB2-BD59-A6C34878D82A}">
                    <a16:rowId xmlns:a16="http://schemas.microsoft.com/office/drawing/2014/main" val="2738506101"/>
                  </a:ext>
                </a:extLst>
              </a:tr>
              <a:tr h="868214">
                <a:tc>
                  <a:txBody>
                    <a:bodyPr/>
                    <a:lstStyle/>
                    <a:p>
                      <a:pPr algn="ctr"/>
                      <a:r>
                        <a:rPr lang="fr-FR" sz="3200" dirty="0"/>
                        <a:t>Ingestion (kg MS)</a:t>
                      </a:r>
                      <a:endParaRPr lang="fr-BE" sz="3200" dirty="0"/>
                    </a:p>
                  </a:txBody>
                  <a:tcPr anchor="ctr"/>
                </a:tc>
                <a:tc>
                  <a:txBody>
                    <a:bodyPr/>
                    <a:lstStyle/>
                    <a:p>
                      <a:pPr algn="ctr"/>
                      <a:r>
                        <a:rPr lang="fr-FR" sz="3200" dirty="0"/>
                        <a:t>23,1</a:t>
                      </a:r>
                      <a:endParaRPr lang="fr-BE" sz="3200" dirty="0"/>
                    </a:p>
                  </a:txBody>
                  <a:tcPr anchor="ctr"/>
                </a:tc>
                <a:tc>
                  <a:txBody>
                    <a:bodyPr/>
                    <a:lstStyle/>
                    <a:p>
                      <a:pPr algn="ctr"/>
                      <a:r>
                        <a:rPr lang="fr-FR" sz="3200" dirty="0"/>
                        <a:t>19,4</a:t>
                      </a:r>
                      <a:endParaRPr lang="fr-BE" sz="3200" dirty="0"/>
                    </a:p>
                  </a:txBody>
                  <a:tcPr anchor="ctr"/>
                </a:tc>
                <a:extLst>
                  <a:ext uri="{0D108BD9-81ED-4DB2-BD59-A6C34878D82A}">
                    <a16:rowId xmlns:a16="http://schemas.microsoft.com/office/drawing/2014/main" val="2681587193"/>
                  </a:ext>
                </a:extLst>
              </a:tr>
            </a:tbl>
          </a:graphicData>
        </a:graphic>
      </p:graphicFrame>
      <p:grpSp>
        <p:nvGrpSpPr>
          <p:cNvPr id="10" name="Groupe 9">
            <a:extLst>
              <a:ext uri="{FF2B5EF4-FFF2-40B4-BE49-F238E27FC236}">
                <a16:creationId xmlns:a16="http://schemas.microsoft.com/office/drawing/2014/main" id="{B76040AA-94D6-1F17-BF53-EDC00FDF9796}"/>
              </a:ext>
            </a:extLst>
          </p:cNvPr>
          <p:cNvGrpSpPr/>
          <p:nvPr/>
        </p:nvGrpSpPr>
        <p:grpSpPr>
          <a:xfrm>
            <a:off x="5292080" y="2240868"/>
            <a:ext cx="2248253" cy="882098"/>
            <a:chOff x="5292080" y="2240868"/>
            <a:chExt cx="2248253" cy="882098"/>
          </a:xfrm>
        </p:grpSpPr>
        <p:sp>
          <p:nvSpPr>
            <p:cNvPr id="4" name="Flèche : droite 3">
              <a:extLst>
                <a:ext uri="{FF2B5EF4-FFF2-40B4-BE49-F238E27FC236}">
                  <a16:creationId xmlns:a16="http://schemas.microsoft.com/office/drawing/2014/main" id="{34FEDC75-C229-E4AA-9DE3-9DF8BE35993C}"/>
                </a:ext>
              </a:extLst>
            </p:cNvPr>
            <p:cNvSpPr/>
            <p:nvPr/>
          </p:nvSpPr>
          <p:spPr>
            <a:xfrm rot="10800000">
              <a:off x="5292080" y="2654914"/>
              <a:ext cx="1656184" cy="468052"/>
            </a:xfrm>
            <a:prstGeom prst="rightArrow">
              <a:avLst>
                <a:gd name="adj1" fmla="val 24190"/>
                <a:gd name="adj2" fmla="val 680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a:extLst>
                <a:ext uri="{FF2B5EF4-FFF2-40B4-BE49-F238E27FC236}">
                  <a16:creationId xmlns:a16="http://schemas.microsoft.com/office/drawing/2014/main" id="{5960B887-D492-2B65-6BEF-010303221852}"/>
                </a:ext>
              </a:extLst>
            </p:cNvPr>
            <p:cNvSpPr txBox="1"/>
            <p:nvPr/>
          </p:nvSpPr>
          <p:spPr>
            <a:xfrm>
              <a:off x="5524109" y="2240868"/>
              <a:ext cx="2016224" cy="584775"/>
            </a:xfrm>
            <a:prstGeom prst="rect">
              <a:avLst/>
            </a:prstGeom>
            <a:noFill/>
          </p:spPr>
          <p:txBody>
            <a:bodyPr wrap="square" rtlCol="0">
              <a:spAutoFit/>
            </a:bodyPr>
            <a:lstStyle/>
            <a:p>
              <a:r>
                <a:rPr lang="fr-FR" sz="3200" b="1" dirty="0">
                  <a:solidFill>
                    <a:srgbClr val="FF0000"/>
                  </a:solidFill>
                </a:rPr>
                <a:t>+ 2,2 kg/j</a:t>
              </a:r>
              <a:endParaRPr lang="fr-BE" sz="3200" b="1" dirty="0">
                <a:solidFill>
                  <a:srgbClr val="FF0000"/>
                </a:solidFill>
              </a:endParaRPr>
            </a:p>
          </p:txBody>
        </p:sp>
      </p:grpSp>
      <p:grpSp>
        <p:nvGrpSpPr>
          <p:cNvPr id="11" name="Groupe 10">
            <a:extLst>
              <a:ext uri="{FF2B5EF4-FFF2-40B4-BE49-F238E27FC236}">
                <a16:creationId xmlns:a16="http://schemas.microsoft.com/office/drawing/2014/main" id="{C181E8CE-DD68-188F-E9B5-3E5A0C491144}"/>
              </a:ext>
            </a:extLst>
          </p:cNvPr>
          <p:cNvGrpSpPr/>
          <p:nvPr/>
        </p:nvGrpSpPr>
        <p:grpSpPr>
          <a:xfrm>
            <a:off x="5292081" y="3136612"/>
            <a:ext cx="2464276" cy="868452"/>
            <a:chOff x="5292081" y="3136612"/>
            <a:chExt cx="2464276" cy="868452"/>
          </a:xfrm>
        </p:grpSpPr>
        <p:sp>
          <p:nvSpPr>
            <p:cNvPr id="5" name="Flèche : droite 4">
              <a:extLst>
                <a:ext uri="{FF2B5EF4-FFF2-40B4-BE49-F238E27FC236}">
                  <a16:creationId xmlns:a16="http://schemas.microsoft.com/office/drawing/2014/main" id="{D02CAFED-56EB-BAE0-818C-D2676A71A831}"/>
                </a:ext>
              </a:extLst>
            </p:cNvPr>
            <p:cNvSpPr/>
            <p:nvPr/>
          </p:nvSpPr>
          <p:spPr>
            <a:xfrm rot="10800000">
              <a:off x="5292081" y="3537012"/>
              <a:ext cx="1656184" cy="468052"/>
            </a:xfrm>
            <a:prstGeom prst="rightArrow">
              <a:avLst>
                <a:gd name="adj1" fmla="val 24190"/>
                <a:gd name="adj2" fmla="val 680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a:extLst>
                <a:ext uri="{FF2B5EF4-FFF2-40B4-BE49-F238E27FC236}">
                  <a16:creationId xmlns:a16="http://schemas.microsoft.com/office/drawing/2014/main" id="{811DDCCF-A2DE-C9C9-028D-315163EA79BC}"/>
                </a:ext>
              </a:extLst>
            </p:cNvPr>
            <p:cNvSpPr txBox="1"/>
            <p:nvPr/>
          </p:nvSpPr>
          <p:spPr>
            <a:xfrm>
              <a:off x="5524109" y="3136612"/>
              <a:ext cx="2232248" cy="584775"/>
            </a:xfrm>
            <a:prstGeom prst="rect">
              <a:avLst/>
            </a:prstGeom>
            <a:noFill/>
          </p:spPr>
          <p:txBody>
            <a:bodyPr wrap="square" rtlCol="0">
              <a:spAutoFit/>
            </a:bodyPr>
            <a:lstStyle/>
            <a:p>
              <a:r>
                <a:rPr lang="fr-FR" sz="3200" b="1" dirty="0">
                  <a:solidFill>
                    <a:srgbClr val="FF0000"/>
                  </a:solidFill>
                </a:rPr>
                <a:t>+ 3,7 kg MS </a:t>
              </a:r>
              <a:endParaRPr lang="fr-BE" sz="3200" b="1" dirty="0">
                <a:solidFill>
                  <a:srgbClr val="FF0000"/>
                </a:solidFill>
              </a:endParaRPr>
            </a:p>
          </p:txBody>
        </p:sp>
      </p:grpSp>
      <p:grpSp>
        <p:nvGrpSpPr>
          <p:cNvPr id="12" name="Groupe 11">
            <a:extLst>
              <a:ext uri="{FF2B5EF4-FFF2-40B4-BE49-F238E27FC236}">
                <a16:creationId xmlns:a16="http://schemas.microsoft.com/office/drawing/2014/main" id="{31A60F95-0E81-AB71-2146-A372759B9CE8}"/>
              </a:ext>
            </a:extLst>
          </p:cNvPr>
          <p:cNvGrpSpPr/>
          <p:nvPr/>
        </p:nvGrpSpPr>
        <p:grpSpPr>
          <a:xfrm>
            <a:off x="683568" y="1484784"/>
            <a:ext cx="8208912" cy="4180819"/>
            <a:chOff x="683568" y="1484784"/>
            <a:chExt cx="8208912" cy="4180819"/>
          </a:xfrm>
        </p:grpSpPr>
        <p:sp>
          <p:nvSpPr>
            <p:cNvPr id="8" name="Ellipse 7">
              <a:extLst>
                <a:ext uri="{FF2B5EF4-FFF2-40B4-BE49-F238E27FC236}">
                  <a16:creationId xmlns:a16="http://schemas.microsoft.com/office/drawing/2014/main" id="{DB1377E4-05AA-57E1-6441-5B7D45AC13A9}"/>
                </a:ext>
              </a:extLst>
            </p:cNvPr>
            <p:cNvSpPr/>
            <p:nvPr/>
          </p:nvSpPr>
          <p:spPr>
            <a:xfrm>
              <a:off x="6372200" y="1484784"/>
              <a:ext cx="2520280" cy="882097"/>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a:extLst>
                <a:ext uri="{FF2B5EF4-FFF2-40B4-BE49-F238E27FC236}">
                  <a16:creationId xmlns:a16="http://schemas.microsoft.com/office/drawing/2014/main" id="{D146DF41-89FD-E544-197B-8BAD988F1D75}"/>
                </a:ext>
              </a:extLst>
            </p:cNvPr>
            <p:cNvSpPr txBox="1"/>
            <p:nvPr/>
          </p:nvSpPr>
          <p:spPr>
            <a:xfrm>
              <a:off x="683568" y="5080828"/>
              <a:ext cx="7560840" cy="584775"/>
            </a:xfrm>
            <a:prstGeom prst="rect">
              <a:avLst/>
            </a:prstGeom>
            <a:noFill/>
          </p:spPr>
          <p:txBody>
            <a:bodyPr wrap="square" rtlCol="0">
              <a:spAutoFit/>
            </a:bodyPr>
            <a:lstStyle/>
            <a:p>
              <a:pPr algn="ctr"/>
              <a:r>
                <a:rPr lang="fr-FR" sz="3200" dirty="0">
                  <a:solidFill>
                    <a:schemeClr val="accent5">
                      <a:lumMod val="75000"/>
                    </a:schemeClr>
                  </a:solidFill>
                </a:rPr>
                <a:t>Efficience : 1,62 l/kg T2 vs 1,46 l/kg T1</a:t>
              </a:r>
              <a:endParaRPr lang="fr-BE" sz="3200" dirty="0">
                <a:solidFill>
                  <a:schemeClr val="accent5">
                    <a:lumMod val="75000"/>
                  </a:schemeClr>
                </a:solidFill>
              </a:endParaRPr>
            </a:p>
          </p:txBody>
        </p:sp>
      </p:grpSp>
    </p:spTree>
    <p:extLst>
      <p:ext uri="{BB962C8B-B14F-4D97-AF65-F5344CB8AC3E}">
        <p14:creationId xmlns:p14="http://schemas.microsoft.com/office/powerpoint/2010/main" val="1915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_FM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d17b5e-b1c9-457c-a35a-a6423ff008e9">
      <Terms xmlns="http://schemas.microsoft.com/office/infopath/2007/PartnerControls"/>
    </lcf76f155ced4ddcb4097134ff3c332f>
    <TaxCatchAll xmlns="cbe7a469-5e8e-493e-9c78-c0a7502a25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E4F923B9A1A94D8DCDA77A76762B0E" ma:contentTypeVersion="18" ma:contentTypeDescription="Create a new document." ma:contentTypeScope="" ma:versionID="223a8f2014b7a60e26aa5a9704f6778a">
  <xsd:schema xmlns:xsd="http://www.w3.org/2001/XMLSchema" xmlns:xs="http://www.w3.org/2001/XMLSchema" xmlns:p="http://schemas.microsoft.com/office/2006/metadata/properties" xmlns:ns2="8dd17b5e-b1c9-457c-a35a-a6423ff008e9" xmlns:ns3="cbe7a469-5e8e-493e-9c78-c0a7502a2544" targetNamespace="http://schemas.microsoft.com/office/2006/metadata/properties" ma:root="true" ma:fieldsID="7ccf56e00c8c97f52c6ad1f003463053" ns2:_="" ns3:_="">
    <xsd:import namespace="8dd17b5e-b1c9-457c-a35a-a6423ff008e9"/>
    <xsd:import namespace="cbe7a469-5e8e-493e-9c78-c0a7502a25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17b5e-b1c9-457c-a35a-a6423ff00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811aa0-1bcc-4df2-8ca9-60bc6057fe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7a469-5e8e-493e-9c78-c0a7502a25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e57b232-6739-448a-b7f5-cad5e7d952dc}" ma:internalName="TaxCatchAll" ma:showField="CatchAllData" ma:web="cbe7a469-5e8e-493e-9c78-c0a7502a25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C9833-870D-4D3E-90FE-91157B3AFC3F}">
  <ds:schemaRefs>
    <ds:schemaRef ds:uri="http://schemas.microsoft.com/sharepoint/v3/contenttype/forms"/>
  </ds:schemaRefs>
</ds:datastoreItem>
</file>

<file path=customXml/itemProps2.xml><?xml version="1.0" encoding="utf-8"?>
<ds:datastoreItem xmlns:ds="http://schemas.openxmlformats.org/officeDocument/2006/customXml" ds:itemID="{194A5028-A5A6-4A02-B22B-8498A2A5DDCC}">
  <ds:schemaRefs>
    <ds:schemaRef ds:uri="http://schemas.microsoft.com/office/2006/metadata/properties"/>
    <ds:schemaRef ds:uri="http://schemas.microsoft.com/office/infopath/2007/PartnerControls"/>
    <ds:schemaRef ds:uri="8dd17b5e-b1c9-457c-a35a-a6423ff008e9"/>
    <ds:schemaRef ds:uri="cbe7a469-5e8e-493e-9c78-c0a7502a2544"/>
  </ds:schemaRefs>
</ds:datastoreItem>
</file>

<file path=customXml/itemProps3.xml><?xml version="1.0" encoding="utf-8"?>
<ds:datastoreItem xmlns:ds="http://schemas.openxmlformats.org/officeDocument/2006/customXml" ds:itemID="{929FDDD0-9F6F-49D8-8925-ABB6C9AE301E}"/>
</file>

<file path=docProps/app.xml><?xml version="1.0" encoding="utf-8"?>
<Properties xmlns="http://schemas.openxmlformats.org/officeDocument/2006/extended-properties" xmlns:vt="http://schemas.openxmlformats.org/officeDocument/2006/docPropsVTypes">
  <Template>Masque_FM_2014</Template>
  <TotalTime>6050</TotalTime>
  <Words>1823</Words>
  <Application>Microsoft Office PowerPoint</Application>
  <PresentationFormat>Affichage à l'écran (4:3)</PresentationFormat>
  <Paragraphs>423</Paragraphs>
  <Slides>37</Slides>
  <Notes>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37</vt:i4>
      </vt:variant>
    </vt:vector>
  </HeadingPairs>
  <TitlesOfParts>
    <vt:vector size="49" baseType="lpstr">
      <vt:lpstr>Aptos</vt:lpstr>
      <vt:lpstr>Arial</vt:lpstr>
      <vt:lpstr>Arial Black</vt:lpstr>
      <vt:lpstr>Calibri</vt:lpstr>
      <vt:lpstr>Cambria Math</vt:lpstr>
      <vt:lpstr>Comic Sans MS</vt:lpstr>
      <vt:lpstr>Geneva</vt:lpstr>
      <vt:lpstr>Montserrat</vt:lpstr>
      <vt:lpstr>Symbol</vt:lpstr>
      <vt:lpstr>Times New Roman</vt:lpstr>
      <vt:lpstr>Wingdings</vt:lpstr>
      <vt:lpstr>Masque_FM_2014</vt:lpstr>
      <vt:lpstr>Vers une meilleure autonomie fourragère?</vt:lpstr>
      <vt:lpstr>Autonomies: définitions</vt:lpstr>
      <vt:lpstr>Autonomie alimentaire</vt:lpstr>
      <vt:lpstr>Autonomie en Wallonie?</vt:lpstr>
      <vt:lpstr>Concept de performance</vt:lpstr>
      <vt:lpstr>Efficience alimentaire</vt:lpstr>
      <vt:lpstr>Autonomie ET efficience</vt:lpstr>
      <vt:lpstr>Efficience énergétique</vt:lpstr>
      <vt:lpstr>Qui est efficient? </vt:lpstr>
      <vt:lpstr>Relation entre le solde alimentaire et le coût de la ration</vt:lpstr>
      <vt:lpstr>L’éleveur: choix stratégiques permanents! </vt:lpstr>
      <vt:lpstr>Concrètement pour l’éleveur? </vt:lpstr>
      <vt:lpstr>Présentation PowerPoint</vt:lpstr>
      <vt:lpstr>Ne pas oublier les légumineuses! </vt:lpstr>
      <vt:lpstr>RGI vs RGI+TV: rendement et teneurs</vt:lpstr>
      <vt:lpstr>Semis de prairies: assurer la réussite !</vt:lpstr>
      <vt:lpstr>Efficacité de la fertilisation azotée? </vt:lpstr>
      <vt:lpstr>Fertilisation via fumier/compost? </vt:lpstr>
      <vt:lpstr>La récolte des fourrages? </vt:lpstr>
      <vt:lpstr>La conservation des ensilages</vt:lpstr>
      <vt:lpstr>Organisation des chantiers!</vt:lpstr>
      <vt:lpstr>Importance des analyses de fourrages</vt:lpstr>
      <vt:lpstr>Réaliser un bilan fourrager « précis »</vt:lpstr>
      <vt:lpstr>Impact sur le bilan fourrager </vt:lpstr>
      <vt:lpstr>Propreté des chantiers d’ensilage</vt:lpstr>
      <vt:lpstr>La base: produire des fourrages de qualité</vt:lpstr>
      <vt:lpstr>Le pâturage: gestion </vt:lpstr>
      <vt:lpstr>Gestion Pro-active du pâturage</vt:lpstr>
      <vt:lpstr>La prairie = protéine d’hier, d’aujourd’hui et de demain!</vt:lpstr>
      <vt:lpstr>Mais une utilisation de la prairie qui diminue en général… </vt:lpstr>
      <vt:lpstr>Menaces pour les prairies?</vt:lpstr>
      <vt:lpstr>Le paradoxe de la vache qui broûte!</vt:lpstr>
      <vt:lpstr>Menaces?</vt:lpstr>
      <vt:lpstr>Présentation PowerPoint</vt:lpstr>
      <vt:lpstr>Pour conclure</vt:lpstr>
      <vt:lpstr>En guise de conclusions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dknoden</dc:creator>
  <cp:lastModifiedBy>Marie Goffart</cp:lastModifiedBy>
  <cp:revision>402</cp:revision>
  <cp:lastPrinted>2015-03-25T14:57:19Z</cp:lastPrinted>
  <dcterms:created xsi:type="dcterms:W3CDTF">2014-01-20T08:57:51Z</dcterms:created>
  <dcterms:modified xsi:type="dcterms:W3CDTF">2025-03-03T11:55:10Z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0x010100E7E4F923B9A1A94D8DCDA77A76762B0E</vt:lpwstr>
  </property>
  <property fmtid="{D5CDD505-2E9C-101B-9397-08002B2CF9AE}" pid="3" name="MediaServiceImageTags">
    <vt:lpwstr/>
  </property>
</Properties>
</file>