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drawings/drawing1.xml" ContentType="application/vnd.openxmlformats-officedocument.drawingml.chartshap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charts/colors2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style2.xml" ContentType="application/vnd.ms-office.chartstyle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</p:sldMasterIdLst>
  <p:notesMasterIdLst>
    <p:notesMasterId r:id="rId16"/>
  </p:notesMasterIdLst>
  <p:handoutMasterIdLst>
    <p:handoutMasterId r:id="rId17"/>
  </p:handoutMasterIdLst>
  <p:sldIdLst>
    <p:sldId id="285" r:id="rId3"/>
    <p:sldId id="367" r:id="rId4"/>
    <p:sldId id="498" r:id="rId5"/>
    <p:sldId id="535" r:id="rId6"/>
    <p:sldId id="531" r:id="rId7"/>
    <p:sldId id="500" r:id="rId8"/>
    <p:sldId id="540" r:id="rId9"/>
    <p:sldId id="544" r:id="rId10"/>
    <p:sldId id="545" r:id="rId11"/>
    <p:sldId id="511" r:id="rId12"/>
    <p:sldId id="546" r:id="rId13"/>
    <p:sldId id="547" r:id="rId14"/>
    <p:sldId id="296" r:id="rId15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EAB6C3B7-932C-4B57-8ED6-46873CE2E8F7}">
          <p14:sldIdLst>
            <p14:sldId id="285"/>
            <p14:sldId id="367"/>
          </p14:sldIdLst>
        </p14:section>
        <p14:section name="facteurs de production" id="{FEDCDD35-2D49-4902-B936-93DADE1E1CC1}">
          <p14:sldIdLst>
            <p14:sldId id="498"/>
            <p14:sldId id="535"/>
            <p14:sldId id="531"/>
          </p14:sldIdLst>
        </p14:section>
        <p14:section name="économie" id="{5C233189-23B1-4F1F-83FD-9DAC76B0DB5A}">
          <p14:sldIdLst>
            <p14:sldId id="500"/>
            <p14:sldId id="540"/>
            <p14:sldId id="544"/>
            <p14:sldId id="545"/>
            <p14:sldId id="511"/>
            <p14:sldId id="546"/>
            <p14:sldId id="547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8150"/>
    <a:srgbClr val="FFFFFF"/>
    <a:srgbClr val="F17157"/>
    <a:srgbClr val="C7D440"/>
    <a:srgbClr val="F9B67F"/>
    <a:srgbClr val="A8B529"/>
    <a:srgbClr val="FDEBDB"/>
    <a:srgbClr val="E60000"/>
    <a:srgbClr val="FCE404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87320" autoAdjust="0"/>
  </p:normalViewPr>
  <p:slideViewPr>
    <p:cSldViewPr snapToGrid="0">
      <p:cViewPr varScale="1">
        <p:scale>
          <a:sx n="96" d="100"/>
          <a:sy n="96" d="100"/>
        </p:scale>
        <p:origin x="420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333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ustomXml" Target="../customXml/item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wallonie.intra\Partages\Hierarchique\PUB-O3020100\!Data-Namur\Repertoire%20personnel\Miserque\Analyse\auto_four\Evolution_UGB_2023.xlsb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walloniegov-my.sharepoint.com/personal/camille_delfosse_spw_wallonie_be/Documents/Documents/animaux_colooqu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walloniegov-my.sharepoint.com/personal/camille_delfosse_spw_wallonie_be/Documents/Documents/animaux_colooqu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Feuil1!$J$34</c:f>
              <c:strCache>
                <c:ptCount val="1"/>
                <c:pt idx="0">
                  <c:v>UGBB/SFP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Feuil1!$B$35:$B$53</c:f>
              <c:numCache>
                <c:formatCode>General</c:formatCode>
                <c:ptCount val="19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</c:numCache>
            </c:numRef>
          </c:xVal>
          <c:yVal>
            <c:numRef>
              <c:f>Feuil1!$J$35:$J$53</c:f>
              <c:numCache>
                <c:formatCode>General</c:formatCode>
                <c:ptCount val="19"/>
                <c:pt idx="0">
                  <c:v>2.3490823703675896</c:v>
                </c:pt>
                <c:pt idx="1">
                  <c:v>2.3113143968425569</c:v>
                </c:pt>
                <c:pt idx="2">
                  <c:v>2.3453561907988254</c:v>
                </c:pt>
                <c:pt idx="3">
                  <c:v>2.312488894829428</c:v>
                </c:pt>
                <c:pt idx="4">
                  <c:v>2.304852764291252</c:v>
                </c:pt>
                <c:pt idx="5">
                  <c:v>2.2890089461979142</c:v>
                </c:pt>
                <c:pt idx="6">
                  <c:v>2.2813102807572365</c:v>
                </c:pt>
                <c:pt idx="7">
                  <c:v>2.2552263549698544</c:v>
                </c:pt>
                <c:pt idx="8">
                  <c:v>2.2484360496349969</c:v>
                </c:pt>
                <c:pt idx="9">
                  <c:v>2.2685058797721558</c:v>
                </c:pt>
                <c:pt idx="10">
                  <c:v>2.3036875216862436</c:v>
                </c:pt>
                <c:pt idx="11">
                  <c:v>2.2775891633428791</c:v>
                </c:pt>
                <c:pt idx="12">
                  <c:v>2.2395979671005311</c:v>
                </c:pt>
                <c:pt idx="13">
                  <c:v>2.1832279896060927</c:v>
                </c:pt>
                <c:pt idx="14">
                  <c:v>2.1912987364437719</c:v>
                </c:pt>
                <c:pt idx="15">
                  <c:v>2.1293857107715626</c:v>
                </c:pt>
                <c:pt idx="16">
                  <c:v>2.0914864799347233</c:v>
                </c:pt>
                <c:pt idx="17">
                  <c:v>2.1194541096324948</c:v>
                </c:pt>
                <c:pt idx="18">
                  <c:v>2.1049052659752276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C75-4B40-B428-7167D2F5E8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45795695"/>
        <c:axId val="2045793199"/>
      </c:scatterChart>
      <c:valAx>
        <c:axId val="2045795695"/>
        <c:scaling>
          <c:orientation val="minMax"/>
          <c:min val="200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45793199"/>
        <c:crosses val="autoZero"/>
        <c:crossBetween val="midCat"/>
      </c:valAx>
      <c:valAx>
        <c:axId val="2045793199"/>
        <c:scaling>
          <c:orientation val="minMax"/>
          <c:max val="2.5"/>
          <c:min val="1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 sz="1800"/>
                  <a:t>UGB/ha SFP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4579569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/>
      </a:pPr>
      <a:endParaRPr lang="fr-FR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941562165218276"/>
          <c:y val="0.16416374269005848"/>
          <c:w val="0.71997780803445899"/>
          <c:h val="0.479146346626026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'zoom charges'!$A$8</c:f>
              <c:strCache>
                <c:ptCount val="1"/>
                <c:pt idx="0">
                  <c:v>2010</c:v>
                </c:pt>
              </c:strCache>
            </c:strRef>
          </c:tx>
          <c:spPr>
            <a:gradFill flip="none" rotWithShape="1">
              <a:gsLst>
                <a:gs pos="0">
                  <a:srgbClr val="36A9C0"/>
                </a:gs>
                <a:gs pos="100000">
                  <a:srgbClr val="7FCCDB"/>
                </a:gs>
              </a:gsLst>
              <a:lin ang="162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('zoom charges'!$E$2:$G$2,'zoom charges'!$K$2,'zoom charges'!$N$2,'zoom charges'!$P$2,'zoom charges'!$R$2)</c:f>
              <c:strCache>
                <c:ptCount val="7"/>
                <c:pt idx="0">
                  <c:v>Frais de cultures</c:v>
                </c:pt>
                <c:pt idx="1">
                  <c:v>Aliments</c:v>
                </c:pt>
                <c:pt idx="2">
                  <c:v>Vétérinaire</c:v>
                </c:pt>
                <c:pt idx="3">
                  <c:v>Matériel  </c:v>
                </c:pt>
                <c:pt idx="4">
                  <c:v>Foncier</c:v>
                </c:pt>
                <c:pt idx="5">
                  <c:v>Salariés et travaux par tiers</c:v>
                </c:pt>
                <c:pt idx="6">
                  <c:v>Autres charges</c:v>
                </c:pt>
              </c:strCache>
              <c:extLst/>
            </c:strRef>
          </c:cat>
          <c:val>
            <c:numRef>
              <c:f>('zoom charges'!$E$3:$G$3,'zoom charges'!$K$3,'zoom charges'!$N$3,'zoom charges'!$P$3,'zoom charges'!$R$3)</c:f>
              <c:numCache>
                <c:formatCode>#,##0.00</c:formatCode>
                <c:ptCount val="7"/>
                <c:pt idx="0">
                  <c:v>3.5867800000000001</c:v>
                </c:pt>
                <c:pt idx="1">
                  <c:v>10.37702</c:v>
                </c:pt>
                <c:pt idx="2">
                  <c:v>1.99874</c:v>
                </c:pt>
                <c:pt idx="3">
                  <c:v>10.513919999999999</c:v>
                </c:pt>
                <c:pt idx="4">
                  <c:v>11.69641</c:v>
                </c:pt>
                <c:pt idx="5">
                  <c:v>3.2582200000000001</c:v>
                </c:pt>
                <c:pt idx="6">
                  <c:v>5.6265900000000002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C8C5-4F5A-B12F-74A0FE10D1BC}"/>
            </c:ext>
          </c:extLst>
        </c:ser>
        <c:ser>
          <c:idx val="1"/>
          <c:order val="1"/>
          <c:tx>
            <c:strRef>
              <c:f>'zoom charges'!$A$9</c:f>
              <c:strCache>
                <c:ptCount val="1"/>
                <c:pt idx="0">
                  <c:v>2023</c:v>
                </c:pt>
              </c:strCache>
            </c:strRef>
          </c:tx>
          <c:spPr>
            <a:gradFill>
              <a:gsLst>
                <a:gs pos="0">
                  <a:srgbClr val="EDD62B"/>
                </a:gs>
                <a:gs pos="100000">
                  <a:srgbClr val="F2E164"/>
                </a:gs>
              </a:gsLst>
              <a:lin ang="16200000" scaled="1"/>
            </a:gradFill>
            <a:ln>
              <a:noFill/>
            </a:ln>
            <a:effectLst/>
          </c:spPr>
          <c:invertIfNegative val="0"/>
          <c:cat>
            <c:strRef>
              <c:f>('zoom charges'!$E$2:$G$2,'zoom charges'!$K$2,'zoom charges'!$N$2,'zoom charges'!$P$2,'zoom charges'!$R$2)</c:f>
              <c:strCache>
                <c:ptCount val="7"/>
                <c:pt idx="0">
                  <c:v>Frais de cultures</c:v>
                </c:pt>
                <c:pt idx="1">
                  <c:v>Aliments</c:v>
                </c:pt>
                <c:pt idx="2">
                  <c:v>Vétérinaire</c:v>
                </c:pt>
                <c:pt idx="3">
                  <c:v>Matériel  </c:v>
                </c:pt>
                <c:pt idx="4">
                  <c:v>Foncier</c:v>
                </c:pt>
                <c:pt idx="5">
                  <c:v>Salariés et travaux par tiers</c:v>
                </c:pt>
                <c:pt idx="6">
                  <c:v>Autres charges</c:v>
                </c:pt>
              </c:strCache>
              <c:extLst/>
            </c:strRef>
          </c:cat>
          <c:val>
            <c:numRef>
              <c:f>('zoom charges'!$E$4:$G$4,'zoom charges'!$K$4,'zoom charges'!$N$4,'zoom charges'!$P$4,'zoom charges'!$R$4)</c:f>
              <c:numCache>
                <c:formatCode>#,##0.00</c:formatCode>
                <c:ptCount val="7"/>
                <c:pt idx="0">
                  <c:v>3.64</c:v>
                </c:pt>
                <c:pt idx="1">
                  <c:v>16.23</c:v>
                </c:pt>
                <c:pt idx="2">
                  <c:v>1.42</c:v>
                </c:pt>
                <c:pt idx="3">
                  <c:v>11.12</c:v>
                </c:pt>
                <c:pt idx="4">
                  <c:v>8.5500000000000007</c:v>
                </c:pt>
                <c:pt idx="5">
                  <c:v>4.5600000000000005</c:v>
                </c:pt>
                <c:pt idx="6">
                  <c:v>6.0500000000000007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C8C5-4F5A-B12F-74A0FE10D1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74387696"/>
        <c:axId val="774389136"/>
      </c:barChart>
      <c:catAx>
        <c:axId val="774387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fr-FR"/>
          </a:p>
        </c:txPr>
        <c:crossAx val="774389136"/>
        <c:crosses val="autoZero"/>
        <c:auto val="1"/>
        <c:lblAlgn val="ctr"/>
        <c:lblOffset val="100"/>
        <c:noMultiLvlLbl val="0"/>
      </c:catAx>
      <c:valAx>
        <c:axId val="774389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fr-BE" sz="2000" dirty="0"/>
                  <a:t>Charges </a:t>
                </a:r>
              </a:p>
              <a:p>
                <a:pPr>
                  <a:defRPr sz="2000"/>
                </a:pPr>
                <a:r>
                  <a:rPr lang="fr-BE" sz="2000" b="0" dirty="0"/>
                  <a:t>[€ 2023/100 l de lait]</a:t>
                </a:r>
              </a:p>
            </c:rich>
          </c:tx>
          <c:layout>
            <c:manualLayout>
              <c:xMode val="edge"/>
              <c:yMode val="edge"/>
              <c:x val="8.2167525006621903E-2"/>
              <c:y val="0.186966785305892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fr-FR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fr-FR"/>
          </a:p>
        </c:txPr>
        <c:crossAx val="774387696"/>
        <c:crosses val="autoZero"/>
        <c:crossBetween val="between"/>
        <c:majorUnit val="4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872665305004413"/>
          <c:y val="0.85594742189484385"/>
          <c:w val="0.27551987483247947"/>
          <c:h val="7.10645010798191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  <a:latin typeface="Century Gothic" panose="020B0502020202020204" pitchFamily="34" charset="0"/>
        </a:defRPr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4607250180684"/>
          <c:y val="3.9116822259166559E-2"/>
          <c:w val="0.57082734223439457"/>
          <c:h val="0.8659439684308603"/>
        </c:manualLayout>
      </c:layout>
      <c:lineChart>
        <c:grouping val="standard"/>
        <c:varyColors val="0"/>
        <c:ser>
          <c:idx val="0"/>
          <c:order val="0"/>
          <c:tx>
            <c:strRef>
              <c:f>alim_lait!$B$1</c:f>
              <c:strCache>
                <c:ptCount val="1"/>
                <c:pt idx="0">
                  <c:v>Concentré par vache (kg)</c:v>
                </c:pt>
              </c:strCache>
            </c:strRef>
          </c:tx>
          <c:spPr>
            <a:ln w="19050" cap="rnd">
              <a:solidFill>
                <a:srgbClr val="C7D440"/>
              </a:solidFill>
              <a:round/>
            </a:ln>
            <a:effectLst/>
          </c:spPr>
          <c:marker>
            <c:symbol val="none"/>
          </c:marker>
          <c:cat>
            <c:numRef>
              <c:f>alim_lait!$A$2:$A$15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alim_lait!$B$2:$B$15</c:f>
              <c:numCache>
                <c:formatCode>0.00</c:formatCode>
                <c:ptCount val="14"/>
                <c:pt idx="0">
                  <c:v>22.378243460059021</c:v>
                </c:pt>
                <c:pt idx="1">
                  <c:v>20.72111769198516</c:v>
                </c:pt>
                <c:pt idx="2">
                  <c:v>20.78640244968906</c:v>
                </c:pt>
                <c:pt idx="3">
                  <c:v>20.974236167090609</c:v>
                </c:pt>
                <c:pt idx="4">
                  <c:v>20.259858610247147</c:v>
                </c:pt>
                <c:pt idx="5">
                  <c:v>19.923571064834206</c:v>
                </c:pt>
                <c:pt idx="6">
                  <c:v>19.217265768432593</c:v>
                </c:pt>
                <c:pt idx="7">
                  <c:v>18.741022674188439</c:v>
                </c:pt>
                <c:pt idx="8">
                  <c:v>19.2325376253334</c:v>
                </c:pt>
                <c:pt idx="9">
                  <c:v>20.23737104992248</c:v>
                </c:pt>
                <c:pt idx="10">
                  <c:v>18.199780458773915</c:v>
                </c:pt>
                <c:pt idx="11">
                  <c:v>17.68682211265466</c:v>
                </c:pt>
                <c:pt idx="12">
                  <c:v>18.316462185069749</c:v>
                </c:pt>
                <c:pt idx="13">
                  <c:v>17.330161147531609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FBA-4205-8F2A-6738D85705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5774512"/>
        <c:axId val="225774992"/>
      </c:lineChart>
      <c:lineChart>
        <c:grouping val="standard"/>
        <c:varyColors val="0"/>
        <c:ser>
          <c:idx val="2"/>
          <c:order val="1"/>
          <c:tx>
            <c:strRef>
              <c:f>alim_lait!$D$1</c:f>
              <c:strCache>
                <c:ptCount val="1"/>
                <c:pt idx="0">
                  <c:v>Prix des concentrés à € constant</c:v>
                </c:pt>
              </c:strCache>
            </c:strRef>
          </c:tx>
          <c:spPr>
            <a:ln w="19050" cap="rnd">
              <a:solidFill>
                <a:srgbClr val="F9B67F"/>
              </a:solidFill>
              <a:round/>
            </a:ln>
            <a:effectLst/>
          </c:spPr>
          <c:marker>
            <c:symbol val="none"/>
          </c:marker>
          <c:cat>
            <c:numRef>
              <c:f>alim_lait!$A$2:$A$15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alim_lait!$D$2:$D$15</c:f>
              <c:numCache>
                <c:formatCode>0.00</c:formatCode>
                <c:ptCount val="14"/>
                <c:pt idx="0">
                  <c:v>32.147752743355731</c:v>
                </c:pt>
                <c:pt idx="1">
                  <c:v>37.36878473179793</c:v>
                </c:pt>
                <c:pt idx="2">
                  <c:v>40.3272509358764</c:v>
                </c:pt>
                <c:pt idx="3">
                  <c:v>42.723434377037755</c:v>
                </c:pt>
                <c:pt idx="4">
                  <c:v>38.892390140814875</c:v>
                </c:pt>
                <c:pt idx="5">
                  <c:v>36.767179072470157</c:v>
                </c:pt>
                <c:pt idx="6">
                  <c:v>34.785885160965876</c:v>
                </c:pt>
                <c:pt idx="7">
                  <c:v>33.592133655874328</c:v>
                </c:pt>
                <c:pt idx="8">
                  <c:v>34.206951301442935</c:v>
                </c:pt>
                <c:pt idx="9">
                  <c:v>34.178031370233811</c:v>
                </c:pt>
                <c:pt idx="10">
                  <c:v>34.892359667176741</c:v>
                </c:pt>
                <c:pt idx="11">
                  <c:v>37.71494396803692</c:v>
                </c:pt>
                <c:pt idx="12">
                  <c:v>43.219979051118763</c:v>
                </c:pt>
                <c:pt idx="13">
                  <c:v>44.680851063829799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FBA-4205-8F2A-6738D85705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4644384"/>
        <c:axId val="687279008"/>
      </c:lineChart>
      <c:catAx>
        <c:axId val="225774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fr-FR"/>
          </a:p>
        </c:txPr>
        <c:crossAx val="225774992"/>
        <c:crosses val="autoZero"/>
        <c:auto val="1"/>
        <c:lblAlgn val="ctr"/>
        <c:lblOffset val="100"/>
        <c:tickLblSkip val="2"/>
        <c:tickMarkSkip val="2"/>
        <c:noMultiLvlLbl val="0"/>
      </c:catAx>
      <c:valAx>
        <c:axId val="225774992"/>
        <c:scaling>
          <c:orientation val="minMax"/>
          <c:min val="1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C7D440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 sz="2000" b="1" i="0" u="none" strike="noStrike" kern="1200" baseline="0" dirty="0" err="1">
                    <a:solidFill>
                      <a:srgbClr val="C7D440"/>
                    </a:solidFill>
                    <a:latin typeface="Century Gothic" panose="020B0502020202020204" pitchFamily="34" charset="0"/>
                  </a:rPr>
                  <a:t>Quantité</a:t>
                </a:r>
                <a:r>
                  <a:rPr lang="en-US" sz="2000" b="1" i="0" u="none" strike="noStrike" kern="1200" baseline="0" dirty="0">
                    <a:solidFill>
                      <a:srgbClr val="C7D440"/>
                    </a:solidFill>
                    <a:latin typeface="Century Gothic" panose="020B0502020202020204" pitchFamily="34" charset="0"/>
                  </a:rPr>
                  <a:t> de </a:t>
                </a:r>
                <a:r>
                  <a:rPr lang="en-US" sz="2000" b="1" i="0" u="none" strike="noStrike" kern="1200" baseline="0" dirty="0" err="1">
                    <a:solidFill>
                      <a:srgbClr val="C7D440"/>
                    </a:solidFill>
                    <a:latin typeface="Century Gothic" panose="020B0502020202020204" pitchFamily="34" charset="0"/>
                  </a:rPr>
                  <a:t>concentrés</a:t>
                </a:r>
                <a:endParaRPr lang="en-US" sz="2000" b="1" i="0" u="none" strike="noStrike" kern="1200" baseline="0" dirty="0">
                  <a:solidFill>
                    <a:srgbClr val="C7D440"/>
                  </a:solidFill>
                  <a:latin typeface="Century Gothic" panose="020B0502020202020204" pitchFamily="34" charset="0"/>
                </a:endParaRPr>
              </a:p>
              <a:p>
                <a:pPr>
                  <a:defRPr sz="2000">
                    <a:solidFill>
                      <a:srgbClr val="C7D440"/>
                    </a:solidFill>
                  </a:defRPr>
                </a:pPr>
                <a:r>
                  <a:rPr lang="en-US" sz="2000" b="0" i="0" u="none" strike="noStrike" kern="1200" baseline="0" dirty="0">
                    <a:solidFill>
                      <a:srgbClr val="C7D440"/>
                    </a:solidFill>
                    <a:latin typeface="Century Gothic" panose="020B0502020202020204" pitchFamily="34" charset="0"/>
                  </a:rPr>
                  <a:t>[kg/</a:t>
                </a:r>
                <a:r>
                  <a:rPr lang="en-US" sz="2000" b="0" i="0" u="none" strike="noStrike" kern="1200" baseline="0" dirty="0" err="1">
                    <a:solidFill>
                      <a:srgbClr val="C7D440"/>
                    </a:solidFill>
                    <a:latin typeface="Century Gothic" panose="020B0502020202020204" pitchFamily="34" charset="0"/>
                  </a:rPr>
                  <a:t>vache</a:t>
                </a:r>
                <a:r>
                  <a:rPr lang="en-US" sz="2000" b="0" i="0" u="none" strike="noStrike" kern="1200" baseline="0" dirty="0">
                    <a:solidFill>
                      <a:srgbClr val="C7D440"/>
                    </a:solidFill>
                    <a:latin typeface="Century Gothic" panose="020B0502020202020204" pitchFamily="34" charset="0"/>
                  </a:rPr>
                  <a:t>]</a:t>
                </a:r>
              </a:p>
            </c:rich>
          </c:tx>
          <c:layout>
            <c:manualLayout>
              <c:xMode val="edge"/>
              <c:yMode val="edge"/>
              <c:x val="2.0531400966183576E-2"/>
              <c:y val="0.259653890421469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2000" b="1" i="0" u="none" strike="noStrike" kern="1200" baseline="0">
                  <a:solidFill>
                    <a:srgbClr val="C7D440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rgbClr val="C7D4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C7D44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fr-FR"/>
          </a:p>
        </c:txPr>
        <c:crossAx val="225774512"/>
        <c:crosses val="autoZero"/>
        <c:crossBetween val="between"/>
      </c:valAx>
      <c:valAx>
        <c:axId val="687279008"/>
        <c:scaling>
          <c:orientation val="minMax"/>
          <c:min val="20"/>
        </c:scaling>
        <c:delete val="0"/>
        <c:axPos val="r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F9B67F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 sz="2000" b="1" i="0" u="none" strike="noStrike" kern="1200" baseline="0" dirty="0">
                    <a:solidFill>
                      <a:srgbClr val="F9B67F"/>
                    </a:solidFill>
                    <a:latin typeface="Century Gothic" panose="020B0502020202020204" pitchFamily="34" charset="0"/>
                  </a:rPr>
                  <a:t>Prix des </a:t>
                </a:r>
                <a:r>
                  <a:rPr lang="en-US" sz="2000" b="1" i="0" u="none" strike="noStrike" kern="1200" baseline="0" dirty="0" err="1">
                    <a:solidFill>
                      <a:srgbClr val="F9B67F"/>
                    </a:solidFill>
                    <a:latin typeface="Century Gothic" panose="020B0502020202020204" pitchFamily="34" charset="0"/>
                  </a:rPr>
                  <a:t>concentrés</a:t>
                </a:r>
                <a:endParaRPr lang="en-US" sz="2000" b="1" i="0" u="none" strike="noStrike" kern="1200" baseline="0" dirty="0">
                  <a:solidFill>
                    <a:srgbClr val="F9B67F"/>
                  </a:solidFill>
                  <a:latin typeface="Century Gothic" panose="020B0502020202020204" pitchFamily="34" charset="0"/>
                </a:endParaRPr>
              </a:p>
              <a:p>
                <a:pPr>
                  <a:defRPr sz="2000">
                    <a:solidFill>
                      <a:srgbClr val="F9B67F"/>
                    </a:solidFill>
                  </a:defRPr>
                </a:pPr>
                <a:r>
                  <a:rPr lang="en-US" sz="2000" b="0" i="0" u="none" strike="noStrike" kern="1200" baseline="0" dirty="0">
                    <a:solidFill>
                      <a:srgbClr val="F9B67F"/>
                    </a:solidFill>
                    <a:latin typeface="Century Gothic" panose="020B0502020202020204" pitchFamily="34" charset="0"/>
                  </a:rPr>
                  <a:t>[€2023/kg]</a:t>
                </a:r>
              </a:p>
            </c:rich>
          </c:tx>
          <c:layout>
            <c:manualLayout>
              <c:xMode val="edge"/>
              <c:yMode val="edge"/>
              <c:x val="0.86085140172695807"/>
              <c:y val="0.2960737252681001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2000" b="1" i="0" u="none" strike="noStrike" kern="1200" baseline="0">
                  <a:solidFill>
                    <a:srgbClr val="F9B67F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rgbClr val="F9B67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F9B67F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fr-FR"/>
          </a:p>
        </c:txPr>
        <c:crossAx val="1404644384"/>
        <c:crosses val="max"/>
        <c:crossBetween val="between"/>
        <c:majorUnit val="5"/>
      </c:valAx>
      <c:catAx>
        <c:axId val="14046443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8727900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latin typeface="Century Gothic" panose="020B0502020202020204" pitchFamily="34" charset="0"/>
        </a:defRPr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37838977912481"/>
          <c:y val="8.1690676879608376E-2"/>
          <c:w val="0.84699253717305856"/>
          <c:h val="0.668420753309402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'zoom charges'!$A$8</c:f>
              <c:strCache>
                <c:ptCount val="1"/>
                <c:pt idx="0">
                  <c:v>2010</c:v>
                </c:pt>
              </c:strCache>
            </c:strRef>
          </c:tx>
          <c:spPr>
            <a:gradFill>
              <a:gsLst>
                <a:gs pos="0">
                  <a:srgbClr val="36A9C0"/>
                </a:gs>
                <a:gs pos="100000">
                  <a:srgbClr val="7FCCDB"/>
                </a:gs>
              </a:gsLst>
              <a:lin ang="16200000" scaled="0"/>
            </a:gradFill>
            <a:ln>
              <a:noFill/>
            </a:ln>
            <a:effectLst/>
          </c:spPr>
          <c:invertIfNegative val="0"/>
          <c:cat>
            <c:strRef>
              <c:f>('zoom charges'!$E$2:$G$2,'zoom charges'!$I$2,'zoom charges'!$K$2,'zoom charges'!$N$2:$P$2,'zoom charges'!$R$2)</c:f>
              <c:strCache>
                <c:ptCount val="9"/>
                <c:pt idx="0">
                  <c:v>Frais de cultures</c:v>
                </c:pt>
                <c:pt idx="1">
                  <c:v>Aliments</c:v>
                </c:pt>
                <c:pt idx="2">
                  <c:v>Vétérinaire</c:v>
                </c:pt>
                <c:pt idx="3">
                  <c:v>Travaux par tiers affectés</c:v>
                </c:pt>
                <c:pt idx="4">
                  <c:v>Matériel  </c:v>
                </c:pt>
                <c:pt idx="5">
                  <c:v>Foncier</c:v>
                </c:pt>
                <c:pt idx="6">
                  <c:v>Main-d'œuvre salariée  </c:v>
                </c:pt>
                <c:pt idx="7">
                  <c:v>Salariés et travaux par tiers</c:v>
                </c:pt>
                <c:pt idx="8">
                  <c:v>Autres charges</c:v>
                </c:pt>
              </c:strCache>
              <c:extLst/>
            </c:strRef>
          </c:cat>
          <c:val>
            <c:numRef>
              <c:f>('zoom charges'!$E$8:$G$8,'zoom charges'!$I$8,'zoom charges'!$K$8,'zoom charges'!$N$8:$P$8,'zoom charges'!$R$8)</c:f>
              <c:numCache>
                <c:formatCode>0.00</c:formatCode>
                <c:ptCount val="9"/>
                <c:pt idx="0" formatCode="#,##0.00">
                  <c:v>177.10753</c:v>
                </c:pt>
                <c:pt idx="1">
                  <c:v>499.37012999999996</c:v>
                </c:pt>
                <c:pt idx="2">
                  <c:v>224.26957999999999</c:v>
                </c:pt>
                <c:pt idx="3">
                  <c:v>126.76939999999999</c:v>
                </c:pt>
                <c:pt idx="4">
                  <c:v>477.32923</c:v>
                </c:pt>
                <c:pt idx="5" formatCode="#,##0.00">
                  <c:v>565.56128000000001</c:v>
                </c:pt>
                <c:pt idx="6">
                  <c:v>5.2980299999999998</c:v>
                </c:pt>
                <c:pt idx="7" formatCode="#,##0.00">
                  <c:v>132.06743</c:v>
                </c:pt>
                <c:pt idx="8" formatCode="#,##0.00">
                  <c:v>384.14139999999998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811A-4D3A-AFD5-C55D5C8A53A5}"/>
            </c:ext>
          </c:extLst>
        </c:ser>
        <c:ser>
          <c:idx val="1"/>
          <c:order val="1"/>
          <c:tx>
            <c:strRef>
              <c:f>'zoom charges'!$A$9</c:f>
              <c:strCache>
                <c:ptCount val="1"/>
                <c:pt idx="0">
                  <c:v>2023</c:v>
                </c:pt>
              </c:strCache>
            </c:strRef>
          </c:tx>
          <c:spPr>
            <a:gradFill>
              <a:gsLst>
                <a:gs pos="0">
                  <a:srgbClr val="EDD62B"/>
                </a:gs>
                <a:gs pos="100000">
                  <a:srgbClr val="F4E578"/>
                </a:gs>
              </a:gsLst>
              <a:lin ang="16200000" scaled="0"/>
            </a:gradFill>
            <a:ln>
              <a:noFill/>
            </a:ln>
            <a:effectLst/>
          </c:spPr>
          <c:invertIfNegative val="0"/>
          <c:cat>
            <c:strRef>
              <c:f>('zoom charges'!$E$2:$G$2,'zoom charges'!$I$2,'zoom charges'!$K$2,'zoom charges'!$N$2:$P$2,'zoom charges'!$R$2)</c:f>
              <c:strCache>
                <c:ptCount val="9"/>
                <c:pt idx="0">
                  <c:v>Frais de cultures</c:v>
                </c:pt>
                <c:pt idx="1">
                  <c:v>Aliments</c:v>
                </c:pt>
                <c:pt idx="2">
                  <c:v>Vétérinaire</c:v>
                </c:pt>
                <c:pt idx="3">
                  <c:v>Travaux par tiers affectés</c:v>
                </c:pt>
                <c:pt idx="4">
                  <c:v>Matériel  </c:v>
                </c:pt>
                <c:pt idx="5">
                  <c:v>Foncier</c:v>
                </c:pt>
                <c:pt idx="6">
                  <c:v>Main-d'œuvre salariée  </c:v>
                </c:pt>
                <c:pt idx="7">
                  <c:v>Salariés et travaux par tiers</c:v>
                </c:pt>
                <c:pt idx="8">
                  <c:v>Autres charges</c:v>
                </c:pt>
              </c:strCache>
              <c:extLst/>
            </c:strRef>
          </c:cat>
          <c:val>
            <c:numRef>
              <c:f>('zoom charges'!$E$9:$G$9,'zoom charges'!$I$9,'zoom charges'!$K$9,'zoom charges'!$N$9:$P$9,'zoom charges'!$R$9)</c:f>
              <c:numCache>
                <c:formatCode>General</c:formatCode>
                <c:ptCount val="9"/>
                <c:pt idx="0" formatCode="#,##0.00">
                  <c:v>207.48</c:v>
                </c:pt>
                <c:pt idx="1">
                  <c:v>660.71</c:v>
                </c:pt>
                <c:pt idx="2">
                  <c:v>190.53</c:v>
                </c:pt>
                <c:pt idx="3">
                  <c:v>168.44</c:v>
                </c:pt>
                <c:pt idx="4">
                  <c:v>520.32000000000005</c:v>
                </c:pt>
                <c:pt idx="5" formatCode="#,##0.00">
                  <c:v>461.97</c:v>
                </c:pt>
                <c:pt idx="6">
                  <c:v>14.26</c:v>
                </c:pt>
                <c:pt idx="7" formatCode="#,##0.00">
                  <c:v>182.7</c:v>
                </c:pt>
                <c:pt idx="8" formatCode="#,##0.00">
                  <c:v>406.07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811A-4D3A-AFD5-C55D5C8A53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74387696"/>
        <c:axId val="774389136"/>
      </c:barChart>
      <c:catAx>
        <c:axId val="774387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fr-FR"/>
          </a:p>
        </c:txPr>
        <c:crossAx val="774389136"/>
        <c:crosses val="autoZero"/>
        <c:auto val="1"/>
        <c:lblAlgn val="ctr"/>
        <c:lblOffset val="100"/>
        <c:noMultiLvlLbl val="0"/>
      </c:catAx>
      <c:valAx>
        <c:axId val="774389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fr-BE" sz="2000" dirty="0"/>
                  <a:t>Charges </a:t>
                </a:r>
              </a:p>
              <a:p>
                <a:pPr>
                  <a:defRPr sz="2000"/>
                </a:pPr>
                <a:r>
                  <a:rPr lang="fr-BE" sz="2000" b="0" dirty="0"/>
                  <a:t>[€ 2023/vache]</a:t>
                </a:r>
              </a:p>
            </c:rich>
          </c:tx>
          <c:layout>
            <c:manualLayout>
              <c:xMode val="edge"/>
              <c:yMode val="edge"/>
              <c:x val="0"/>
              <c:y val="0.274740109377708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fr-FR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fr-FR"/>
          </a:p>
        </c:txPr>
        <c:crossAx val="774387696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3396886960203723"/>
          <c:y val="0.89552108692105759"/>
          <c:w val="0.21846888581078344"/>
          <c:h val="5.69944016292323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  <a:latin typeface="Century Gothic" panose="020B0502020202020204" pitchFamily="34" charset="0"/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0.7547</cdr:x>
      <cdr:y>0.40518</cdr:y>
    </cdr:from>
    <cdr:to>
      <cdr:x>0.94828</cdr:x>
      <cdr:y>0.50217</cdr:y>
    </cdr:to>
    <cdr:sp macro="" textlink="">
      <cdr:nvSpPr>
        <cdr:cNvPr id="2" name="ZoneTexte 13">
          <a:extLst xmlns:a="http://schemas.openxmlformats.org/drawingml/2006/main">
            <a:ext uri="{FF2B5EF4-FFF2-40B4-BE49-F238E27FC236}">
              <a16:creationId xmlns:a16="http://schemas.microsoft.com/office/drawing/2014/main" id="{BF1E63C3-40BF-DB4E-6E5E-86422E25F9BA}"/>
            </a:ext>
          </a:extLst>
        </cdr:cNvPr>
        <cdr:cNvSpPr txBox="1"/>
      </cdr:nvSpPr>
      <cdr:spPr>
        <a:xfrm xmlns:a="http://schemas.openxmlformats.org/drawingml/2006/main">
          <a:off x="4950842" y="1542973"/>
          <a:ext cx="1269899" cy="3693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90000"/>
          </a:schemeClr>
        </a:solidFill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BE" dirty="0">
              <a:solidFill>
                <a:schemeClr val="accent1"/>
              </a:solidFill>
            </a:rPr>
            <a:t>2,1 UGB/ha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51F2A9D0-2F66-5424-3F6D-15FBCEF554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B4B3880-DEE5-994F-8C24-2FF983DC18E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B960A-2365-4CC8-8761-120C6A05DBFA}" type="datetimeFigureOut">
              <a:rPr lang="fr-BE" smtClean="0"/>
              <a:t>03-02-25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29DA2DB-9666-9717-97EA-68DFD1D7AE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2607BF-239E-F899-DAD8-3886146BF6B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1E240-DA2E-4B8F-AC61-EFD000F4C30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801402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8F4F2-0CFD-44B6-9482-10DC7ECB9C67}" type="datetimeFigureOut">
              <a:rPr lang="fr-BE" smtClean="0"/>
              <a:t>03-02-25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08373-D85B-42D0-8FAF-D4CE127EA17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397839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08373-D85B-42D0-8FAF-D4CE127EA17B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45714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08373-D85B-42D0-8FAF-D4CE127EA17B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33407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08373-D85B-42D0-8FAF-D4CE127EA17B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94145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08373-D85B-42D0-8FAF-D4CE127EA17B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680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08373-D85B-42D0-8FAF-D4CE127EA17B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78713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8DD2D-44F3-674E-B8ED-FDDCE721F14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0669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08373-D85B-42D0-8FAF-D4CE127EA17B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00721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08373-D85B-42D0-8FAF-D4CE127EA17B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770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08373-D85B-42D0-8FAF-D4CE127EA17B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27301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08373-D85B-42D0-8FAF-D4CE127EA17B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20416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08373-D85B-42D0-8FAF-D4CE127EA17B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92508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08373-D85B-42D0-8FAF-D4CE127EA17B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50358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08373-D85B-42D0-8FAF-D4CE127EA17B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33850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Disp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rectangle 4">
            <a:extLst>
              <a:ext uri="{FF2B5EF4-FFF2-40B4-BE49-F238E27FC236}">
                <a16:creationId xmlns:a16="http://schemas.microsoft.com/office/drawing/2014/main" id="{E63A9C51-A6E6-42FE-9C8E-0E337B93CE0C}"/>
              </a:ext>
            </a:extLst>
          </p:cNvPr>
          <p:cNvSpPr/>
          <p:nvPr userDrawn="1"/>
        </p:nvSpPr>
        <p:spPr>
          <a:xfrm rot="5400000">
            <a:off x="-74552" y="74551"/>
            <a:ext cx="6857997" cy="6708894"/>
          </a:xfrm>
          <a:prstGeom prst="rtTriangle">
            <a:avLst/>
          </a:prstGeom>
          <a:solidFill>
            <a:srgbClr val="E50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8EA8633-F66C-4A58-8CEB-61D2C9B127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68964" y="825742"/>
            <a:ext cx="3831332" cy="1698798"/>
          </a:xfrm>
          <a:prstGeom prst="rect">
            <a:avLst/>
          </a:prstGeom>
        </p:spPr>
      </p:pic>
      <p:sp>
        <p:nvSpPr>
          <p:cNvPr id="8" name="Sous-titre 2">
            <a:extLst>
              <a:ext uri="{FF2B5EF4-FFF2-40B4-BE49-F238E27FC236}">
                <a16:creationId xmlns:a16="http://schemas.microsoft.com/office/drawing/2014/main" id="{F50E2E22-F716-46C7-8C8B-65CBB0508BE5}"/>
              </a:ext>
            </a:extLst>
          </p:cNvPr>
          <p:cNvSpPr txBox="1">
            <a:spLocks/>
          </p:cNvSpPr>
          <p:nvPr userDrawn="1"/>
        </p:nvSpPr>
        <p:spPr>
          <a:xfrm>
            <a:off x="1909636" y="5404951"/>
            <a:ext cx="1968097" cy="12094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fr-FR" sz="1400" b="1">
                <a:solidFill>
                  <a:srgbClr val="E50046"/>
                </a:solidFill>
                <a:latin typeface="Avenir Next LT Pro" panose="020B0504020202020204" pitchFamily="34" charset="77"/>
              </a:rPr>
              <a:t>Service public</a:t>
            </a:r>
            <a:br>
              <a:rPr lang="fr-FR" sz="1400" b="1">
                <a:solidFill>
                  <a:srgbClr val="E50046"/>
                </a:solidFill>
                <a:latin typeface="Avenir Next LT Pro" panose="020B0504020202020204" pitchFamily="34" charset="77"/>
              </a:rPr>
            </a:br>
            <a:r>
              <a:rPr lang="fr-FR" sz="1400" b="1">
                <a:solidFill>
                  <a:srgbClr val="E50046"/>
                </a:solidFill>
                <a:latin typeface="Avenir Next LT Pro" panose="020B0504020202020204" pitchFamily="34" charset="77"/>
              </a:rPr>
              <a:t>de Wallonie</a:t>
            </a:r>
            <a:endParaRPr lang="fr-FR" sz="1200">
              <a:solidFill>
                <a:srgbClr val="E50046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6F35225-F5D3-40A6-BA34-9C34B74053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37318" y="2515014"/>
            <a:ext cx="6708775" cy="1209451"/>
          </a:xfrm>
        </p:spPr>
        <p:txBody>
          <a:bodyPr anchor="b">
            <a:normAutofit/>
          </a:bodyPr>
          <a:lstStyle>
            <a:lvl1pPr>
              <a:lnSpc>
                <a:spcPts val="4400"/>
              </a:lnSpc>
              <a:defRPr sz="4400" b="1" i="0">
                <a:solidFill>
                  <a:srgbClr val="E50046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fr-FR"/>
              <a:t>Titre de la présentation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5383D84-1C19-4DC5-B14C-410B0CEB9C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7318" y="4063801"/>
            <a:ext cx="6708775" cy="969963"/>
          </a:xfrm>
        </p:spPr>
        <p:txBody>
          <a:bodyPr anchor="t">
            <a:normAutofit/>
          </a:bodyPr>
          <a:lstStyle>
            <a:lvl1pPr>
              <a:lnSpc>
                <a:spcPts val="2400"/>
              </a:lnSpc>
              <a:defRPr sz="2400">
                <a:solidFill>
                  <a:srgbClr val="E50046"/>
                </a:solidFill>
              </a:defRPr>
            </a:lvl1pPr>
          </a:lstStyle>
          <a:p>
            <a:pPr lvl="0"/>
            <a:r>
              <a:rPr lang="fr-FR"/>
              <a:t>Sous-titre éventuel</a:t>
            </a:r>
            <a:endParaRPr lang="fr-BE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96AE7DAA-1B84-42B2-8E0A-1B46F20E34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86016" y="5840963"/>
            <a:ext cx="1808162" cy="773438"/>
          </a:xfrm>
        </p:spPr>
        <p:txBody>
          <a:bodyPr anchor="b">
            <a:normAutofit/>
          </a:bodyPr>
          <a:lstStyle>
            <a:lvl1pPr>
              <a:defRPr sz="1200">
                <a:solidFill>
                  <a:srgbClr val="E5004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SPW #entité</a:t>
            </a:r>
            <a:endParaRPr lang="fr-BE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4414A048-6B96-43EF-A553-2208D09F93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87624" y="5840963"/>
            <a:ext cx="1808162" cy="773438"/>
          </a:xfrm>
        </p:spPr>
        <p:txBody>
          <a:bodyPr anchor="b">
            <a:normAutofit/>
          </a:bodyPr>
          <a:lstStyle>
            <a:lvl1pPr>
              <a:defRPr sz="1200">
                <a:solidFill>
                  <a:srgbClr val="E5004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Département</a:t>
            </a:r>
            <a:endParaRPr lang="fr-BE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703263B8-0D8D-4874-82D4-659FD5A220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69933" y="5840963"/>
            <a:ext cx="1808162" cy="773438"/>
          </a:xfrm>
        </p:spPr>
        <p:txBody>
          <a:bodyPr anchor="b">
            <a:normAutofit/>
          </a:bodyPr>
          <a:lstStyle>
            <a:lvl1pPr>
              <a:defRPr sz="1200" b="1">
                <a:solidFill>
                  <a:srgbClr val="E5004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Date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10558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Idée_Logo">
    <p:bg>
      <p:bgPr>
        <a:solidFill>
          <a:srgbClr val="E500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02EA4E4-BCF5-449B-AB2D-8F56CC5AA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9864" y="3235569"/>
            <a:ext cx="9772268" cy="1228411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4400" b="1" i="0" cap="none" baseline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Idée (icône)</a:t>
            </a:r>
            <a:endParaRPr lang="fr-BE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8D44D602-DD03-474F-9582-66FDB33E912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09863" y="4642339"/>
            <a:ext cx="9772267" cy="1678074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définition – explication – sous-titre – source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934280F-9BCF-4636-9F66-2995C3B7124C}"/>
              </a:ext>
            </a:extLst>
          </p:cNvPr>
          <p:cNvSpPr/>
          <p:nvPr userDrawn="1"/>
        </p:nvSpPr>
        <p:spPr>
          <a:xfrm>
            <a:off x="5196000" y="1257210"/>
            <a:ext cx="1800000" cy="18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BE"/>
          </a:p>
        </p:txBody>
      </p:sp>
      <p:sp>
        <p:nvSpPr>
          <p:cNvPr id="3" name="Espace réservé de l'image en ligne 2">
            <a:extLst>
              <a:ext uri="{FF2B5EF4-FFF2-40B4-BE49-F238E27FC236}">
                <a16:creationId xmlns:a16="http://schemas.microsoft.com/office/drawing/2014/main" id="{9ABB37CD-2129-43EC-A8C3-983BCB77142B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5054596" y="1160260"/>
            <a:ext cx="2082800" cy="1993900"/>
          </a:xfrm>
          <a:ln>
            <a:noFill/>
          </a:ln>
        </p:spPr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D2943FCD-878F-4898-8CE5-FE870CD729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4264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Idées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rganigramme : Entrée manuelle 7">
            <a:extLst>
              <a:ext uri="{FF2B5EF4-FFF2-40B4-BE49-F238E27FC236}">
                <a16:creationId xmlns:a16="http://schemas.microsoft.com/office/drawing/2014/main" id="{0143D509-8ED6-49D3-A18E-1FD227488324}"/>
              </a:ext>
            </a:extLst>
          </p:cNvPr>
          <p:cNvSpPr/>
          <p:nvPr userDrawn="1"/>
        </p:nvSpPr>
        <p:spPr>
          <a:xfrm rot="10800000">
            <a:off x="0" y="-2"/>
            <a:ext cx="12238182" cy="427405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747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7479 h 10000"/>
              <a:gd name="connsiteX0" fmla="*/ 13 w 10000"/>
              <a:gd name="connsiteY0" fmla="*/ 949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 w 10000"/>
              <a:gd name="connsiteY4" fmla="*/ 9490 h 10000"/>
              <a:gd name="connsiteX0" fmla="*/ 1 w 10001"/>
              <a:gd name="connsiteY0" fmla="*/ 9501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1 w 10001"/>
              <a:gd name="connsiteY4" fmla="*/ 9501 h 10000"/>
              <a:gd name="connsiteX0" fmla="*/ 1 w 10001"/>
              <a:gd name="connsiteY0" fmla="*/ 5355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1 w 10001"/>
              <a:gd name="connsiteY4" fmla="*/ 5355 h 10000"/>
              <a:gd name="connsiteX0" fmla="*/ 15 w 10000"/>
              <a:gd name="connsiteY0" fmla="*/ 539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5 w 10000"/>
              <a:gd name="connsiteY4" fmla="*/ 5397 h 10000"/>
              <a:gd name="connsiteX0" fmla="*/ 7 w 10000"/>
              <a:gd name="connsiteY0" fmla="*/ 539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7 w 10000"/>
              <a:gd name="connsiteY4" fmla="*/ 539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7" y="5397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4" y="9830"/>
                  <a:pt x="3" y="5567"/>
                  <a:pt x="7" y="5397"/>
                </a:cubicBezTo>
                <a:close/>
              </a:path>
            </a:pathLst>
          </a:custGeom>
          <a:solidFill>
            <a:srgbClr val="FBD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99FA2F-DF6E-4D8D-B121-68B3B1C546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28296" y="5141190"/>
            <a:ext cx="4524715" cy="1287971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1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E3E5205F-00CE-4CDD-979F-34E53F1B14F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538991" y="5141190"/>
            <a:ext cx="4524715" cy="128797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2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8AA4CD97-CB09-4C93-B7FB-1D8922C245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50654" y="1989000"/>
            <a:ext cx="2880000" cy="2880000"/>
          </a:xfrm>
          <a:prstGeom prst="ellipse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19" name="Espace réservé pour une image  8">
            <a:extLst>
              <a:ext uri="{FF2B5EF4-FFF2-40B4-BE49-F238E27FC236}">
                <a16:creationId xmlns:a16="http://schemas.microsoft.com/office/drawing/2014/main" id="{97DE8E52-C236-47EF-9432-EB82E79EB3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61346" y="1989000"/>
            <a:ext cx="2880000" cy="2880000"/>
          </a:xfrm>
          <a:prstGeom prst="ellipse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4D81B6A2-EDFA-4D85-823C-0ACE03CF1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1808" y="356013"/>
            <a:ext cx="9382405" cy="997928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4400" b="1" i="0">
                <a:solidFill>
                  <a:schemeClr val="tx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Titre du slide – 2 idées (images)</a:t>
            </a:r>
            <a:endParaRPr lang="fr-BE"/>
          </a:p>
        </p:txBody>
      </p:sp>
      <p:sp>
        <p:nvSpPr>
          <p:cNvPr id="8" name="Espace réservé du numéro de diapositive 3">
            <a:extLst>
              <a:ext uri="{FF2B5EF4-FFF2-40B4-BE49-F238E27FC236}">
                <a16:creationId xmlns:a16="http://schemas.microsoft.com/office/drawing/2014/main" id="{0484043D-3743-4C34-B366-6714C1E315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8826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Idées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rganigramme : Entrée manuelle 7">
            <a:extLst>
              <a:ext uri="{FF2B5EF4-FFF2-40B4-BE49-F238E27FC236}">
                <a16:creationId xmlns:a16="http://schemas.microsoft.com/office/drawing/2014/main" id="{0143D509-8ED6-49D3-A18E-1FD227488324}"/>
              </a:ext>
            </a:extLst>
          </p:cNvPr>
          <p:cNvSpPr/>
          <p:nvPr userDrawn="1"/>
        </p:nvSpPr>
        <p:spPr>
          <a:xfrm rot="10800000">
            <a:off x="0" y="-2"/>
            <a:ext cx="12192000" cy="427405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747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7479 h 10000"/>
              <a:gd name="connsiteX0" fmla="*/ 13 w 10000"/>
              <a:gd name="connsiteY0" fmla="*/ 949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 w 10000"/>
              <a:gd name="connsiteY4" fmla="*/ 9490 h 10000"/>
              <a:gd name="connsiteX0" fmla="*/ 1 w 10001"/>
              <a:gd name="connsiteY0" fmla="*/ 9501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1 w 10001"/>
              <a:gd name="connsiteY4" fmla="*/ 9501 h 10000"/>
              <a:gd name="connsiteX0" fmla="*/ 1 w 10001"/>
              <a:gd name="connsiteY0" fmla="*/ 5355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1 w 10001"/>
              <a:gd name="connsiteY4" fmla="*/ 5355 h 10000"/>
              <a:gd name="connsiteX0" fmla="*/ 15 w 10000"/>
              <a:gd name="connsiteY0" fmla="*/ 539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5 w 10000"/>
              <a:gd name="connsiteY4" fmla="*/ 5397 h 10000"/>
              <a:gd name="connsiteX0" fmla="*/ 7 w 10000"/>
              <a:gd name="connsiteY0" fmla="*/ 539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7 w 10000"/>
              <a:gd name="connsiteY4" fmla="*/ 539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7" y="5397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4" y="9830"/>
                  <a:pt x="3" y="5567"/>
                  <a:pt x="7" y="5397"/>
                </a:cubicBezTo>
                <a:close/>
              </a:path>
            </a:pathLst>
          </a:custGeom>
          <a:solidFill>
            <a:srgbClr val="E50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99FA2F-DF6E-4D8D-B121-68B3B1C546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28296" y="5141190"/>
            <a:ext cx="4524715" cy="1287971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1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E3E5205F-00CE-4CDD-979F-34E53F1B14F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538991" y="5141190"/>
            <a:ext cx="4524715" cy="128797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2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7DCB05A-01F3-44A9-8483-D34F1B1A52BB}"/>
              </a:ext>
            </a:extLst>
          </p:cNvPr>
          <p:cNvSpPr/>
          <p:nvPr userDrawn="1"/>
        </p:nvSpPr>
        <p:spPr>
          <a:xfrm>
            <a:off x="7361350" y="1989000"/>
            <a:ext cx="2880000" cy="288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E8E0978-97A8-43E1-988D-963341DA5286}"/>
              </a:ext>
            </a:extLst>
          </p:cNvPr>
          <p:cNvSpPr/>
          <p:nvPr userDrawn="1"/>
        </p:nvSpPr>
        <p:spPr>
          <a:xfrm>
            <a:off x="1950651" y="1989000"/>
            <a:ext cx="2880000" cy="288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0D270A2F-3A40-4CC5-9926-6263454C2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1808" y="356013"/>
            <a:ext cx="9382405" cy="997928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4400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Titre du slide – 2 idées (icônes)</a:t>
            </a:r>
            <a:endParaRPr lang="fr-BE"/>
          </a:p>
        </p:txBody>
      </p:sp>
      <p:sp>
        <p:nvSpPr>
          <p:cNvPr id="5" name="Espace réservé de l'image en ligne 4">
            <a:extLst>
              <a:ext uri="{FF2B5EF4-FFF2-40B4-BE49-F238E27FC236}">
                <a16:creationId xmlns:a16="http://schemas.microsoft.com/office/drawing/2014/main" id="{668D88B3-B63E-474A-BD2A-97362F5832D5}"/>
              </a:ext>
            </a:extLst>
          </p:cNvPr>
          <p:cNvSpPr>
            <a:spLocks noGrp="1"/>
          </p:cNvSpPr>
          <p:nvPr>
            <p:ph type="clipArt" sz="quarter" idx="12"/>
          </p:nvPr>
        </p:nvSpPr>
        <p:spPr>
          <a:xfrm>
            <a:off x="1950650" y="1989000"/>
            <a:ext cx="2880001" cy="2880000"/>
          </a:xfrm>
        </p:spPr>
        <p:txBody>
          <a:bodyPr/>
          <a:lstStyle/>
          <a:p>
            <a:endParaRPr lang="fr-BE"/>
          </a:p>
        </p:txBody>
      </p:sp>
      <p:sp>
        <p:nvSpPr>
          <p:cNvPr id="10" name="Espace réservé de l'image en ligne 4">
            <a:extLst>
              <a:ext uri="{FF2B5EF4-FFF2-40B4-BE49-F238E27FC236}">
                <a16:creationId xmlns:a16="http://schemas.microsoft.com/office/drawing/2014/main" id="{EFD2B01F-A257-4E7E-81C7-DD11AF525952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7361349" y="1989000"/>
            <a:ext cx="2879999" cy="2880000"/>
          </a:xfrm>
        </p:spPr>
        <p:txBody>
          <a:bodyPr/>
          <a:lstStyle/>
          <a:p>
            <a:endParaRPr lang="fr-BE"/>
          </a:p>
        </p:txBody>
      </p:sp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id="{FC4C3E97-DCC6-4E7E-BE8F-73567303B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494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Idées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rganigramme : Entrée manuelle 7">
            <a:extLst>
              <a:ext uri="{FF2B5EF4-FFF2-40B4-BE49-F238E27FC236}">
                <a16:creationId xmlns:a16="http://schemas.microsoft.com/office/drawing/2014/main" id="{0143D509-8ED6-49D3-A18E-1FD227488324}"/>
              </a:ext>
            </a:extLst>
          </p:cNvPr>
          <p:cNvSpPr/>
          <p:nvPr userDrawn="1"/>
        </p:nvSpPr>
        <p:spPr>
          <a:xfrm rot="10800000">
            <a:off x="-1" y="0"/>
            <a:ext cx="12192000" cy="427405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747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7479 h 10000"/>
              <a:gd name="connsiteX0" fmla="*/ 13 w 10000"/>
              <a:gd name="connsiteY0" fmla="*/ 949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 w 10000"/>
              <a:gd name="connsiteY4" fmla="*/ 9490 h 10000"/>
              <a:gd name="connsiteX0" fmla="*/ 1 w 10001"/>
              <a:gd name="connsiteY0" fmla="*/ 9501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1 w 10001"/>
              <a:gd name="connsiteY4" fmla="*/ 9501 h 10000"/>
              <a:gd name="connsiteX0" fmla="*/ 1 w 10001"/>
              <a:gd name="connsiteY0" fmla="*/ 5355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1 w 10001"/>
              <a:gd name="connsiteY4" fmla="*/ 5355 h 10000"/>
              <a:gd name="connsiteX0" fmla="*/ 15 w 10000"/>
              <a:gd name="connsiteY0" fmla="*/ 539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5 w 10000"/>
              <a:gd name="connsiteY4" fmla="*/ 5397 h 10000"/>
              <a:gd name="connsiteX0" fmla="*/ 7 w 10000"/>
              <a:gd name="connsiteY0" fmla="*/ 539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7 w 10000"/>
              <a:gd name="connsiteY4" fmla="*/ 539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7" y="5397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4" y="9830"/>
                  <a:pt x="3" y="5567"/>
                  <a:pt x="7" y="5397"/>
                </a:cubicBezTo>
                <a:close/>
              </a:path>
            </a:pathLst>
          </a:custGeom>
          <a:solidFill>
            <a:srgbClr val="921A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6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576CA39-D65C-4EF6-8FB8-306D7FE81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5541" y="597805"/>
            <a:ext cx="9481512" cy="970515"/>
          </a:xfrm>
        </p:spPr>
        <p:txBody>
          <a:bodyPr anchor="t">
            <a:normAutofit/>
          </a:bodyPr>
          <a:lstStyle>
            <a:lvl1pPr algn="ctr">
              <a:lnSpc>
                <a:spcPts val="4400"/>
              </a:lnSpc>
              <a:defRPr sz="4400" b="0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Titre du slide – 3 idées (icônes)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99FA2F-DF6E-4D8D-B121-68B3B1C546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55400" y="4854509"/>
            <a:ext cx="3160281" cy="1405686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1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4E998A1-7DA6-473F-BE4E-214C3979DA2D}"/>
              </a:ext>
            </a:extLst>
          </p:cNvPr>
          <p:cNvSpPr/>
          <p:nvPr userDrawn="1"/>
        </p:nvSpPr>
        <p:spPr>
          <a:xfrm>
            <a:off x="1355541" y="2349000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E3E5205F-00CE-4CDD-979F-34E53F1B14F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515859" y="4854508"/>
            <a:ext cx="3160281" cy="1388337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2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DA4A8CD0-FC1D-4F6A-BE0F-883BDD1401E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176319" y="4871857"/>
            <a:ext cx="3160281" cy="138833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3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384A822-E86F-4FA3-ABE7-E482B27450A1}"/>
              </a:ext>
            </a:extLst>
          </p:cNvPr>
          <p:cNvSpPr/>
          <p:nvPr userDrawn="1"/>
        </p:nvSpPr>
        <p:spPr>
          <a:xfrm>
            <a:off x="5016000" y="2345591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AE1E6C1-C59F-4A52-BBB9-77D255A615D8}"/>
              </a:ext>
            </a:extLst>
          </p:cNvPr>
          <p:cNvSpPr/>
          <p:nvPr userDrawn="1"/>
        </p:nvSpPr>
        <p:spPr>
          <a:xfrm>
            <a:off x="8676459" y="2345591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Espace réservé de l'image en ligne 4">
            <a:extLst>
              <a:ext uri="{FF2B5EF4-FFF2-40B4-BE49-F238E27FC236}">
                <a16:creationId xmlns:a16="http://schemas.microsoft.com/office/drawing/2014/main" id="{3B4AA4FC-8D31-4EC1-9A44-41F3F56F2F35}"/>
              </a:ext>
            </a:extLst>
          </p:cNvPr>
          <p:cNvSpPr>
            <a:spLocks noGrp="1"/>
          </p:cNvSpPr>
          <p:nvPr>
            <p:ph type="clipArt" sz="quarter" idx="12"/>
          </p:nvPr>
        </p:nvSpPr>
        <p:spPr>
          <a:xfrm>
            <a:off x="1355540" y="2345591"/>
            <a:ext cx="2160000" cy="2160000"/>
          </a:xfrm>
        </p:spPr>
        <p:txBody>
          <a:bodyPr/>
          <a:lstStyle/>
          <a:p>
            <a:endParaRPr lang="fr-BE"/>
          </a:p>
        </p:txBody>
      </p:sp>
      <p:sp>
        <p:nvSpPr>
          <p:cNvPr id="14" name="Espace réservé de l'image en ligne 4">
            <a:extLst>
              <a:ext uri="{FF2B5EF4-FFF2-40B4-BE49-F238E27FC236}">
                <a16:creationId xmlns:a16="http://schemas.microsoft.com/office/drawing/2014/main" id="{3F72DA78-43D3-4D62-9779-BF47AED63E6F}"/>
              </a:ext>
            </a:extLst>
          </p:cNvPr>
          <p:cNvSpPr>
            <a:spLocks noGrp="1"/>
          </p:cNvSpPr>
          <p:nvPr>
            <p:ph type="clipArt" sz="quarter" idx="14"/>
          </p:nvPr>
        </p:nvSpPr>
        <p:spPr>
          <a:xfrm>
            <a:off x="5016000" y="2345591"/>
            <a:ext cx="2160000" cy="2160000"/>
          </a:xfrm>
        </p:spPr>
        <p:txBody>
          <a:bodyPr/>
          <a:lstStyle/>
          <a:p>
            <a:endParaRPr lang="fr-BE"/>
          </a:p>
        </p:txBody>
      </p:sp>
      <p:sp>
        <p:nvSpPr>
          <p:cNvPr id="17" name="Espace réservé de l'image en ligne 4">
            <a:extLst>
              <a:ext uri="{FF2B5EF4-FFF2-40B4-BE49-F238E27FC236}">
                <a16:creationId xmlns:a16="http://schemas.microsoft.com/office/drawing/2014/main" id="{773620E6-8F95-4F0C-9D14-6D34A2A7CDDA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8676459" y="2345591"/>
            <a:ext cx="2160000" cy="2160000"/>
          </a:xfrm>
        </p:spPr>
        <p:txBody>
          <a:bodyPr/>
          <a:lstStyle/>
          <a:p>
            <a:endParaRPr lang="fr-BE"/>
          </a:p>
        </p:txBody>
      </p:sp>
      <p:sp>
        <p:nvSpPr>
          <p:cNvPr id="18" name="Espace réservé du numéro de diapositive 3">
            <a:extLst>
              <a:ext uri="{FF2B5EF4-FFF2-40B4-BE49-F238E27FC236}">
                <a16:creationId xmlns:a16="http://schemas.microsoft.com/office/drawing/2014/main" id="{F78D9964-5761-4B64-B683-526DA75EDD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128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Idées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rganigramme : Entrée manuelle 7">
            <a:extLst>
              <a:ext uri="{FF2B5EF4-FFF2-40B4-BE49-F238E27FC236}">
                <a16:creationId xmlns:a16="http://schemas.microsoft.com/office/drawing/2014/main" id="{0143D509-8ED6-49D3-A18E-1FD227488324}"/>
              </a:ext>
            </a:extLst>
          </p:cNvPr>
          <p:cNvSpPr/>
          <p:nvPr userDrawn="1"/>
        </p:nvSpPr>
        <p:spPr>
          <a:xfrm rot="10800000">
            <a:off x="-1" y="-1"/>
            <a:ext cx="12192000" cy="461219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747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7479 h 10000"/>
              <a:gd name="connsiteX0" fmla="*/ 13 w 10000"/>
              <a:gd name="connsiteY0" fmla="*/ 949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 w 10000"/>
              <a:gd name="connsiteY4" fmla="*/ 9490 h 10000"/>
              <a:gd name="connsiteX0" fmla="*/ 1 w 10001"/>
              <a:gd name="connsiteY0" fmla="*/ 9501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1 w 10001"/>
              <a:gd name="connsiteY4" fmla="*/ 9501 h 10000"/>
              <a:gd name="connsiteX0" fmla="*/ 1 w 10001"/>
              <a:gd name="connsiteY0" fmla="*/ 5355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1 w 10001"/>
              <a:gd name="connsiteY4" fmla="*/ 5355 h 10000"/>
              <a:gd name="connsiteX0" fmla="*/ 15 w 10000"/>
              <a:gd name="connsiteY0" fmla="*/ 539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5 w 10000"/>
              <a:gd name="connsiteY4" fmla="*/ 5397 h 10000"/>
              <a:gd name="connsiteX0" fmla="*/ 7 w 10000"/>
              <a:gd name="connsiteY0" fmla="*/ 539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7 w 10000"/>
              <a:gd name="connsiteY4" fmla="*/ 539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7" y="5397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4" y="9830"/>
                  <a:pt x="3" y="5567"/>
                  <a:pt x="7" y="5397"/>
                </a:cubicBezTo>
                <a:close/>
              </a:path>
            </a:pathLst>
          </a:custGeom>
          <a:solidFill>
            <a:srgbClr val="FBD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6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576CA39-D65C-4EF6-8FB8-306D7FE81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5541" y="597805"/>
            <a:ext cx="9481512" cy="970515"/>
          </a:xfrm>
        </p:spPr>
        <p:txBody>
          <a:bodyPr anchor="t">
            <a:normAutofit/>
          </a:bodyPr>
          <a:lstStyle>
            <a:lvl1pPr algn="ctr">
              <a:lnSpc>
                <a:spcPts val="4400"/>
              </a:lnSpc>
              <a:defRPr sz="4400" b="0" i="0">
                <a:solidFill>
                  <a:schemeClr val="tx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Titre du slide – 3 idées (images)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99FA2F-DF6E-4D8D-B121-68B3B1C546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7861" y="4854509"/>
            <a:ext cx="3160281" cy="1405686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1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E3E5205F-00CE-4CDD-979F-34E53F1B14F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515859" y="4863183"/>
            <a:ext cx="3160281" cy="1388337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2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DA4A8CD0-FC1D-4F6A-BE0F-883BDD1401E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103858" y="4871857"/>
            <a:ext cx="3160281" cy="138833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Avenir Next LT Pro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3</a:t>
            </a: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4A0DFA8F-B5EA-44B2-B8A1-A3AF56A622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15999" y="2349000"/>
            <a:ext cx="2160000" cy="2160000"/>
          </a:xfrm>
          <a:prstGeom prst="ellipse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12" name="Espace réservé pour une image  4">
            <a:extLst>
              <a:ext uri="{FF2B5EF4-FFF2-40B4-BE49-F238E27FC236}">
                <a16:creationId xmlns:a16="http://schemas.microsoft.com/office/drawing/2014/main" id="{711EE8FA-5C60-423E-84E9-DBDC6627F26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03999" y="2349000"/>
            <a:ext cx="2160000" cy="2160000"/>
          </a:xfrm>
          <a:prstGeom prst="ellipse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14" name="Espace réservé pour une image  4">
            <a:extLst>
              <a:ext uri="{FF2B5EF4-FFF2-40B4-BE49-F238E27FC236}">
                <a16:creationId xmlns:a16="http://schemas.microsoft.com/office/drawing/2014/main" id="{E81A4A21-D060-4244-A3DC-7D19B554203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27999" y="2349000"/>
            <a:ext cx="2160000" cy="2160000"/>
          </a:xfrm>
          <a:prstGeom prst="ellipse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FA8D54FB-E64C-4871-B28F-FB25420FD6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805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Idées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rganigramme : Entrée manuelle 7">
            <a:extLst>
              <a:ext uri="{FF2B5EF4-FFF2-40B4-BE49-F238E27FC236}">
                <a16:creationId xmlns:a16="http://schemas.microsoft.com/office/drawing/2014/main" id="{1C1966D3-A253-4DFB-832F-C161DD2B2F91}"/>
              </a:ext>
            </a:extLst>
          </p:cNvPr>
          <p:cNvSpPr/>
          <p:nvPr userDrawn="1"/>
        </p:nvSpPr>
        <p:spPr>
          <a:xfrm rot="10800000">
            <a:off x="0" y="-2"/>
            <a:ext cx="12238182" cy="369662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747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7479 h 10000"/>
              <a:gd name="connsiteX0" fmla="*/ 13 w 10000"/>
              <a:gd name="connsiteY0" fmla="*/ 949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 w 10000"/>
              <a:gd name="connsiteY4" fmla="*/ 9490 h 10000"/>
              <a:gd name="connsiteX0" fmla="*/ 1 w 10001"/>
              <a:gd name="connsiteY0" fmla="*/ 9501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1 w 10001"/>
              <a:gd name="connsiteY4" fmla="*/ 9501 h 10000"/>
              <a:gd name="connsiteX0" fmla="*/ 1 w 10001"/>
              <a:gd name="connsiteY0" fmla="*/ 5355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1 w 10001"/>
              <a:gd name="connsiteY4" fmla="*/ 5355 h 10000"/>
              <a:gd name="connsiteX0" fmla="*/ 15 w 10000"/>
              <a:gd name="connsiteY0" fmla="*/ 539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5 w 10000"/>
              <a:gd name="connsiteY4" fmla="*/ 5397 h 10000"/>
              <a:gd name="connsiteX0" fmla="*/ 7 w 10000"/>
              <a:gd name="connsiteY0" fmla="*/ 539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7 w 10000"/>
              <a:gd name="connsiteY4" fmla="*/ 5397 h 10000"/>
              <a:gd name="connsiteX0" fmla="*/ 7 w 10000"/>
              <a:gd name="connsiteY0" fmla="*/ 4046 h 8649"/>
              <a:gd name="connsiteX1" fmla="*/ 10000 w 10000"/>
              <a:gd name="connsiteY1" fmla="*/ 0 h 8649"/>
              <a:gd name="connsiteX2" fmla="*/ 10000 w 10000"/>
              <a:gd name="connsiteY2" fmla="*/ 8649 h 8649"/>
              <a:gd name="connsiteX3" fmla="*/ 0 w 10000"/>
              <a:gd name="connsiteY3" fmla="*/ 8649 h 8649"/>
              <a:gd name="connsiteX4" fmla="*/ 7 w 10000"/>
              <a:gd name="connsiteY4" fmla="*/ 4046 h 8649"/>
              <a:gd name="connsiteX0" fmla="*/ 46 w 10000"/>
              <a:gd name="connsiteY0" fmla="*/ 311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46 w 10000"/>
              <a:gd name="connsiteY4" fmla="*/ 3116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46" y="3116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4" y="9803"/>
                  <a:pt x="42" y="3313"/>
                  <a:pt x="46" y="3116"/>
                </a:cubicBezTo>
                <a:close/>
              </a:path>
            </a:pathLst>
          </a:custGeom>
          <a:solidFill>
            <a:srgbClr val="E50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6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576CA39-D65C-4EF6-8FB8-306D7FE81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56" y="561524"/>
            <a:ext cx="10953393" cy="970515"/>
          </a:xfrm>
        </p:spPr>
        <p:txBody>
          <a:bodyPr anchor="t">
            <a:normAutofit/>
          </a:bodyPr>
          <a:lstStyle>
            <a:lvl1pPr algn="ctr">
              <a:lnSpc>
                <a:spcPts val="4400"/>
              </a:lnSpc>
              <a:defRPr sz="4400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Titre du slide – 4 idées (icônes)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99FA2F-DF6E-4D8D-B121-68B3B1C546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3988" y="4725666"/>
            <a:ext cx="2616388" cy="1570809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3A85755-EBCC-496C-89F5-3CD3A0791222}"/>
              </a:ext>
            </a:extLst>
          </p:cNvPr>
          <p:cNvSpPr/>
          <p:nvPr userDrawn="1"/>
        </p:nvSpPr>
        <p:spPr>
          <a:xfrm>
            <a:off x="9568252" y="2349000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B48BF591-FA8E-4F44-B791-A4C0806A56E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3269345" y="4725666"/>
            <a:ext cx="2616387" cy="157080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2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11126F6E-8E29-49B3-8246-509559C1B82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304703" y="4725666"/>
            <a:ext cx="2616386" cy="157080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3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D8FB2AEA-F09B-412E-9718-8EFD36492BA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341626" y="4725665"/>
            <a:ext cx="2616386" cy="1570807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4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C09D803-6A2B-481A-A379-B90225CA8495}"/>
              </a:ext>
            </a:extLst>
          </p:cNvPr>
          <p:cNvSpPr/>
          <p:nvPr userDrawn="1"/>
        </p:nvSpPr>
        <p:spPr>
          <a:xfrm>
            <a:off x="6532896" y="2349000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2014678-F651-4AD7-8EE1-3F6C5BFA4482}"/>
              </a:ext>
            </a:extLst>
          </p:cNvPr>
          <p:cNvSpPr/>
          <p:nvPr userDrawn="1"/>
        </p:nvSpPr>
        <p:spPr>
          <a:xfrm>
            <a:off x="462182" y="2349000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ECE9DAE-7E64-4372-9BB1-F5F3C0440A81}"/>
              </a:ext>
            </a:extLst>
          </p:cNvPr>
          <p:cNvSpPr/>
          <p:nvPr userDrawn="1"/>
        </p:nvSpPr>
        <p:spPr>
          <a:xfrm>
            <a:off x="3497539" y="2349000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Espace réservé de l'image en ligne 4">
            <a:extLst>
              <a:ext uri="{FF2B5EF4-FFF2-40B4-BE49-F238E27FC236}">
                <a16:creationId xmlns:a16="http://schemas.microsoft.com/office/drawing/2014/main" id="{F2F23F1B-A836-44E9-9615-9F5202A346A9}"/>
              </a:ext>
            </a:extLst>
          </p:cNvPr>
          <p:cNvSpPr>
            <a:spLocks noGrp="1"/>
          </p:cNvSpPr>
          <p:nvPr>
            <p:ph type="clipArt" sz="quarter" idx="12"/>
          </p:nvPr>
        </p:nvSpPr>
        <p:spPr>
          <a:xfrm>
            <a:off x="462182" y="2315183"/>
            <a:ext cx="2160000" cy="2160000"/>
          </a:xfrm>
        </p:spPr>
        <p:txBody>
          <a:bodyPr/>
          <a:lstStyle/>
          <a:p>
            <a:endParaRPr lang="fr-BE"/>
          </a:p>
        </p:txBody>
      </p:sp>
      <p:sp>
        <p:nvSpPr>
          <p:cNvPr id="13" name="Espace réservé de l'image en ligne 4">
            <a:extLst>
              <a:ext uri="{FF2B5EF4-FFF2-40B4-BE49-F238E27FC236}">
                <a16:creationId xmlns:a16="http://schemas.microsoft.com/office/drawing/2014/main" id="{3D81C850-53B0-40C6-A74B-624EFDDBE59D}"/>
              </a:ext>
            </a:extLst>
          </p:cNvPr>
          <p:cNvSpPr>
            <a:spLocks noGrp="1"/>
          </p:cNvSpPr>
          <p:nvPr>
            <p:ph type="clipArt" sz="quarter" idx="16"/>
          </p:nvPr>
        </p:nvSpPr>
        <p:spPr>
          <a:xfrm>
            <a:off x="3497539" y="2349000"/>
            <a:ext cx="2160000" cy="2160000"/>
          </a:xfrm>
        </p:spPr>
        <p:txBody>
          <a:bodyPr/>
          <a:lstStyle/>
          <a:p>
            <a:endParaRPr lang="fr-BE"/>
          </a:p>
        </p:txBody>
      </p:sp>
      <p:sp>
        <p:nvSpPr>
          <p:cNvPr id="14" name="Espace réservé de l'image en ligne 4">
            <a:extLst>
              <a:ext uri="{FF2B5EF4-FFF2-40B4-BE49-F238E27FC236}">
                <a16:creationId xmlns:a16="http://schemas.microsoft.com/office/drawing/2014/main" id="{7F7C0AAC-7695-413C-B159-E29144B464D1}"/>
              </a:ext>
            </a:extLst>
          </p:cNvPr>
          <p:cNvSpPr>
            <a:spLocks noGrp="1"/>
          </p:cNvSpPr>
          <p:nvPr>
            <p:ph type="clipArt" sz="quarter" idx="17"/>
          </p:nvPr>
        </p:nvSpPr>
        <p:spPr>
          <a:xfrm>
            <a:off x="6543841" y="2315183"/>
            <a:ext cx="2160000" cy="2160000"/>
          </a:xfrm>
        </p:spPr>
        <p:txBody>
          <a:bodyPr/>
          <a:lstStyle/>
          <a:p>
            <a:endParaRPr lang="fr-BE"/>
          </a:p>
        </p:txBody>
      </p:sp>
      <p:sp>
        <p:nvSpPr>
          <p:cNvPr id="15" name="Espace réservé de l'image en ligne 4">
            <a:extLst>
              <a:ext uri="{FF2B5EF4-FFF2-40B4-BE49-F238E27FC236}">
                <a16:creationId xmlns:a16="http://schemas.microsoft.com/office/drawing/2014/main" id="{1160C09D-4FD7-4661-8475-316D08D044AC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9591361" y="2315183"/>
            <a:ext cx="2160000" cy="2160000"/>
          </a:xfrm>
        </p:spPr>
        <p:txBody>
          <a:bodyPr/>
          <a:lstStyle/>
          <a:p>
            <a:endParaRPr lang="fr-BE"/>
          </a:p>
        </p:txBody>
      </p:sp>
      <p:sp>
        <p:nvSpPr>
          <p:cNvPr id="18" name="Espace réservé du numéro de diapositive 3">
            <a:extLst>
              <a:ext uri="{FF2B5EF4-FFF2-40B4-BE49-F238E27FC236}">
                <a16:creationId xmlns:a16="http://schemas.microsoft.com/office/drawing/2014/main" id="{6A639416-66DC-42E8-B27B-85610CB529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9777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Idées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rganigramme : Entrée manuelle 7">
            <a:extLst>
              <a:ext uri="{FF2B5EF4-FFF2-40B4-BE49-F238E27FC236}">
                <a16:creationId xmlns:a16="http://schemas.microsoft.com/office/drawing/2014/main" id="{1C1966D3-A253-4DFB-832F-C161DD2B2F91}"/>
              </a:ext>
            </a:extLst>
          </p:cNvPr>
          <p:cNvSpPr/>
          <p:nvPr userDrawn="1"/>
        </p:nvSpPr>
        <p:spPr>
          <a:xfrm rot="10800000">
            <a:off x="0" y="-2"/>
            <a:ext cx="12238182" cy="369662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747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7479 h 10000"/>
              <a:gd name="connsiteX0" fmla="*/ 13 w 10000"/>
              <a:gd name="connsiteY0" fmla="*/ 949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 w 10000"/>
              <a:gd name="connsiteY4" fmla="*/ 9490 h 10000"/>
              <a:gd name="connsiteX0" fmla="*/ 1 w 10001"/>
              <a:gd name="connsiteY0" fmla="*/ 9501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1 w 10001"/>
              <a:gd name="connsiteY4" fmla="*/ 9501 h 10000"/>
              <a:gd name="connsiteX0" fmla="*/ 1 w 10001"/>
              <a:gd name="connsiteY0" fmla="*/ 5355 h 10000"/>
              <a:gd name="connsiteX1" fmla="*/ 10001 w 10001"/>
              <a:gd name="connsiteY1" fmla="*/ 0 h 10000"/>
              <a:gd name="connsiteX2" fmla="*/ 10001 w 10001"/>
              <a:gd name="connsiteY2" fmla="*/ 10000 h 10000"/>
              <a:gd name="connsiteX3" fmla="*/ 1 w 10001"/>
              <a:gd name="connsiteY3" fmla="*/ 10000 h 10000"/>
              <a:gd name="connsiteX4" fmla="*/ 1 w 10001"/>
              <a:gd name="connsiteY4" fmla="*/ 5355 h 10000"/>
              <a:gd name="connsiteX0" fmla="*/ 15 w 10000"/>
              <a:gd name="connsiteY0" fmla="*/ 539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5 w 10000"/>
              <a:gd name="connsiteY4" fmla="*/ 5397 h 10000"/>
              <a:gd name="connsiteX0" fmla="*/ 7 w 10000"/>
              <a:gd name="connsiteY0" fmla="*/ 539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7 w 10000"/>
              <a:gd name="connsiteY4" fmla="*/ 5397 h 10000"/>
              <a:gd name="connsiteX0" fmla="*/ 7 w 10000"/>
              <a:gd name="connsiteY0" fmla="*/ 4046 h 8649"/>
              <a:gd name="connsiteX1" fmla="*/ 10000 w 10000"/>
              <a:gd name="connsiteY1" fmla="*/ 0 h 8649"/>
              <a:gd name="connsiteX2" fmla="*/ 10000 w 10000"/>
              <a:gd name="connsiteY2" fmla="*/ 8649 h 8649"/>
              <a:gd name="connsiteX3" fmla="*/ 0 w 10000"/>
              <a:gd name="connsiteY3" fmla="*/ 8649 h 8649"/>
              <a:gd name="connsiteX4" fmla="*/ 7 w 10000"/>
              <a:gd name="connsiteY4" fmla="*/ 4046 h 8649"/>
              <a:gd name="connsiteX0" fmla="*/ 46 w 10000"/>
              <a:gd name="connsiteY0" fmla="*/ 311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46 w 10000"/>
              <a:gd name="connsiteY4" fmla="*/ 3116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46" y="3116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4" y="9803"/>
                  <a:pt x="42" y="3313"/>
                  <a:pt x="46" y="3116"/>
                </a:cubicBezTo>
                <a:close/>
              </a:path>
            </a:pathLst>
          </a:cu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6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576CA39-D65C-4EF6-8FB8-306D7FE81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56" y="561524"/>
            <a:ext cx="10953393" cy="970515"/>
          </a:xfrm>
        </p:spPr>
        <p:txBody>
          <a:bodyPr anchor="t">
            <a:normAutofit/>
          </a:bodyPr>
          <a:lstStyle>
            <a:lvl1pPr algn="ctr">
              <a:lnSpc>
                <a:spcPts val="4400"/>
              </a:lnSpc>
              <a:defRPr sz="4400" b="0" i="0">
                <a:solidFill>
                  <a:schemeClr val="tx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Titre du slide – 4 idées (images)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99FA2F-DF6E-4D8D-B121-68B3B1C546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3988" y="4725666"/>
            <a:ext cx="2616388" cy="1570809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1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B48BF591-FA8E-4F44-B791-A4C0806A56E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3269345" y="4725666"/>
            <a:ext cx="2616387" cy="157080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2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11126F6E-8E29-49B3-8246-509559C1B82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304703" y="4725666"/>
            <a:ext cx="2616386" cy="157080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3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D8FB2AEA-F09B-412E-9718-8EFD36492BA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341626" y="4725665"/>
            <a:ext cx="2616386" cy="1570807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4</a:t>
            </a:r>
          </a:p>
        </p:txBody>
      </p:sp>
      <p:sp>
        <p:nvSpPr>
          <p:cNvPr id="12" name="Espace réservé pour une image  4">
            <a:extLst>
              <a:ext uri="{FF2B5EF4-FFF2-40B4-BE49-F238E27FC236}">
                <a16:creationId xmlns:a16="http://schemas.microsoft.com/office/drawing/2014/main" id="{858821FB-12C3-480C-91B5-3EC9C7F8A3E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2182" y="2349000"/>
            <a:ext cx="2160000" cy="2160000"/>
          </a:xfrm>
          <a:prstGeom prst="ellipse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13" name="Espace réservé pour une image  4">
            <a:extLst>
              <a:ext uri="{FF2B5EF4-FFF2-40B4-BE49-F238E27FC236}">
                <a16:creationId xmlns:a16="http://schemas.microsoft.com/office/drawing/2014/main" id="{AA0B1524-F68E-4042-A4E6-EC342452CCB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97538" y="2349000"/>
            <a:ext cx="2160000" cy="2160000"/>
          </a:xfrm>
          <a:prstGeom prst="ellipse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14" name="Espace réservé pour une image  4">
            <a:extLst>
              <a:ext uri="{FF2B5EF4-FFF2-40B4-BE49-F238E27FC236}">
                <a16:creationId xmlns:a16="http://schemas.microsoft.com/office/drawing/2014/main" id="{739781D2-6261-4DA6-8A65-4EDA45922BC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32896" y="2349000"/>
            <a:ext cx="2160000" cy="2160000"/>
          </a:xfrm>
          <a:prstGeom prst="ellipse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15" name="Espace réservé pour une image  4">
            <a:extLst>
              <a:ext uri="{FF2B5EF4-FFF2-40B4-BE49-F238E27FC236}">
                <a16:creationId xmlns:a16="http://schemas.microsoft.com/office/drawing/2014/main" id="{9D21D34C-9759-40F5-B2C2-AF903CE58E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568254" y="2349000"/>
            <a:ext cx="2160000" cy="2160000"/>
          </a:xfrm>
          <a:prstGeom prst="ellipse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18" name="Espace réservé du numéro de diapositive 3">
            <a:extLst>
              <a:ext uri="{FF2B5EF4-FFF2-40B4-BE49-F238E27FC236}">
                <a16:creationId xmlns:a16="http://schemas.microsoft.com/office/drawing/2014/main" id="{1A7E2A7D-436C-4C10-9296-4FD1626FB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8206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Idées_Logo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02EA4E4-BCF5-449B-AB2D-8F56CC5AA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141" y="1709683"/>
            <a:ext cx="3711683" cy="3438633"/>
          </a:xfrm>
        </p:spPr>
        <p:txBody>
          <a:bodyPr anchor="t">
            <a:normAutofit/>
          </a:bodyPr>
          <a:lstStyle>
            <a:lvl1pPr algn="l">
              <a:lnSpc>
                <a:spcPts val="4400"/>
              </a:lnSpc>
              <a:defRPr sz="4400" b="1" i="0">
                <a:solidFill>
                  <a:schemeClr val="tx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Titre du slide – 5 idées (icônes)</a:t>
            </a:r>
            <a:endParaRPr lang="fr-B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A99CE92-506B-4A5A-ACC9-DEB93BCAD6E8}"/>
              </a:ext>
            </a:extLst>
          </p:cNvPr>
          <p:cNvSpPr/>
          <p:nvPr userDrawn="1"/>
        </p:nvSpPr>
        <p:spPr>
          <a:xfrm>
            <a:off x="4786424" y="587073"/>
            <a:ext cx="900000" cy="9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F111AEE-90A3-4433-B8DD-2308EBA9ABCC}"/>
              </a:ext>
            </a:extLst>
          </p:cNvPr>
          <p:cNvSpPr/>
          <p:nvPr userDrawn="1"/>
        </p:nvSpPr>
        <p:spPr>
          <a:xfrm>
            <a:off x="4786424" y="1783036"/>
            <a:ext cx="900000" cy="9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4927B4F-59E8-4B73-BCE1-C1F46FD082E3}"/>
              </a:ext>
            </a:extLst>
          </p:cNvPr>
          <p:cNvSpPr/>
          <p:nvPr userDrawn="1"/>
        </p:nvSpPr>
        <p:spPr>
          <a:xfrm>
            <a:off x="4786424" y="2978999"/>
            <a:ext cx="900000" cy="9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C5E679B-B4F8-4F01-B87D-9175887908C4}"/>
              </a:ext>
            </a:extLst>
          </p:cNvPr>
          <p:cNvSpPr/>
          <p:nvPr userDrawn="1"/>
        </p:nvSpPr>
        <p:spPr>
          <a:xfrm>
            <a:off x="4786424" y="4174963"/>
            <a:ext cx="900000" cy="9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FFAB3F8-8A04-49DA-B04A-30657B1A56CA}"/>
              </a:ext>
            </a:extLst>
          </p:cNvPr>
          <p:cNvSpPr/>
          <p:nvPr userDrawn="1"/>
        </p:nvSpPr>
        <p:spPr>
          <a:xfrm>
            <a:off x="4786424" y="5370927"/>
            <a:ext cx="900000" cy="9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8D44D602-DD03-474F-9582-66FDB33E912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50348" y="587073"/>
            <a:ext cx="5222268" cy="95400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1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7A5261F0-CD2F-48DD-933F-CD681296100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150348" y="1756032"/>
            <a:ext cx="5222268" cy="95400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2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C41C922B-2055-46ED-B30D-04080812533E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150348" y="2955371"/>
            <a:ext cx="5222268" cy="95400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3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82EAF468-7E68-4442-B145-9F25E6850A39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150348" y="4144584"/>
            <a:ext cx="5222268" cy="95400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4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EE42FCF9-891B-4AC0-998C-EAFC1AD67DB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50348" y="5343923"/>
            <a:ext cx="5222268" cy="95400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5</a:t>
            </a:r>
          </a:p>
        </p:txBody>
      </p:sp>
      <p:sp>
        <p:nvSpPr>
          <p:cNvPr id="23" name="Espace réservé de l'image en ligne 4">
            <a:extLst>
              <a:ext uri="{FF2B5EF4-FFF2-40B4-BE49-F238E27FC236}">
                <a16:creationId xmlns:a16="http://schemas.microsoft.com/office/drawing/2014/main" id="{AEE77D7F-DCF0-4ED0-9869-2DFBED10D763}"/>
              </a:ext>
            </a:extLst>
          </p:cNvPr>
          <p:cNvSpPr>
            <a:spLocks noGrp="1"/>
          </p:cNvSpPr>
          <p:nvPr>
            <p:ph type="clipArt" sz="quarter" idx="14"/>
          </p:nvPr>
        </p:nvSpPr>
        <p:spPr>
          <a:xfrm>
            <a:off x="4785261" y="587072"/>
            <a:ext cx="900000" cy="900000"/>
          </a:xfrm>
        </p:spPr>
        <p:txBody>
          <a:bodyPr/>
          <a:lstStyle/>
          <a:p>
            <a:endParaRPr lang="fr-BE"/>
          </a:p>
        </p:txBody>
      </p:sp>
      <p:sp>
        <p:nvSpPr>
          <p:cNvPr id="24" name="Espace réservé de l'image en ligne 4">
            <a:extLst>
              <a:ext uri="{FF2B5EF4-FFF2-40B4-BE49-F238E27FC236}">
                <a16:creationId xmlns:a16="http://schemas.microsoft.com/office/drawing/2014/main" id="{48291066-C336-41D4-BD3F-FEC90BE45954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4785261" y="1756032"/>
            <a:ext cx="900000" cy="900000"/>
          </a:xfrm>
        </p:spPr>
        <p:txBody>
          <a:bodyPr/>
          <a:lstStyle/>
          <a:p>
            <a:endParaRPr lang="fr-BE"/>
          </a:p>
        </p:txBody>
      </p:sp>
      <p:sp>
        <p:nvSpPr>
          <p:cNvPr id="25" name="Espace réservé de l'image en ligne 4">
            <a:extLst>
              <a:ext uri="{FF2B5EF4-FFF2-40B4-BE49-F238E27FC236}">
                <a16:creationId xmlns:a16="http://schemas.microsoft.com/office/drawing/2014/main" id="{4D9EBF5E-1E27-49BA-8A6D-5431BC72996A}"/>
              </a:ext>
            </a:extLst>
          </p:cNvPr>
          <p:cNvSpPr>
            <a:spLocks noGrp="1"/>
          </p:cNvSpPr>
          <p:nvPr>
            <p:ph type="clipArt" sz="quarter" idx="16"/>
          </p:nvPr>
        </p:nvSpPr>
        <p:spPr>
          <a:xfrm>
            <a:off x="4789569" y="3009378"/>
            <a:ext cx="900000" cy="900000"/>
          </a:xfrm>
        </p:spPr>
        <p:txBody>
          <a:bodyPr/>
          <a:lstStyle/>
          <a:p>
            <a:endParaRPr lang="fr-BE"/>
          </a:p>
        </p:txBody>
      </p:sp>
      <p:sp>
        <p:nvSpPr>
          <p:cNvPr id="26" name="Espace réservé de l'image en ligne 4">
            <a:extLst>
              <a:ext uri="{FF2B5EF4-FFF2-40B4-BE49-F238E27FC236}">
                <a16:creationId xmlns:a16="http://schemas.microsoft.com/office/drawing/2014/main" id="{7538C263-0E3C-4BA8-A228-E8EA34909F2A}"/>
              </a:ext>
            </a:extLst>
          </p:cNvPr>
          <p:cNvSpPr>
            <a:spLocks noGrp="1"/>
          </p:cNvSpPr>
          <p:nvPr>
            <p:ph type="clipArt" sz="quarter" idx="17"/>
          </p:nvPr>
        </p:nvSpPr>
        <p:spPr>
          <a:xfrm>
            <a:off x="4785261" y="4174963"/>
            <a:ext cx="900000" cy="900000"/>
          </a:xfrm>
        </p:spPr>
        <p:txBody>
          <a:bodyPr/>
          <a:lstStyle/>
          <a:p>
            <a:endParaRPr lang="fr-BE"/>
          </a:p>
        </p:txBody>
      </p:sp>
      <p:sp>
        <p:nvSpPr>
          <p:cNvPr id="27" name="Espace réservé de l'image en ligne 4">
            <a:extLst>
              <a:ext uri="{FF2B5EF4-FFF2-40B4-BE49-F238E27FC236}">
                <a16:creationId xmlns:a16="http://schemas.microsoft.com/office/drawing/2014/main" id="{65BBDBA9-135B-46CB-9375-2BA18A39F765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4785261" y="5340548"/>
            <a:ext cx="900000" cy="900000"/>
          </a:xfrm>
        </p:spPr>
        <p:txBody>
          <a:bodyPr/>
          <a:lstStyle/>
          <a:p>
            <a:endParaRPr lang="fr-BE"/>
          </a:p>
        </p:txBody>
      </p:sp>
      <p:sp>
        <p:nvSpPr>
          <p:cNvPr id="28" name="Espace réservé du numéro de diapositive 3">
            <a:extLst>
              <a:ext uri="{FF2B5EF4-FFF2-40B4-BE49-F238E27FC236}">
                <a16:creationId xmlns:a16="http://schemas.microsoft.com/office/drawing/2014/main" id="{EA89FF21-481E-4BA0-90C1-85B8E6CDB2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71654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Idées_Logo">
    <p:bg>
      <p:bgPr>
        <a:solidFill>
          <a:srgbClr val="921A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02EA4E4-BCF5-449B-AB2D-8F56CC5AA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141" y="1709683"/>
            <a:ext cx="2787235" cy="3438633"/>
          </a:xfrm>
        </p:spPr>
        <p:txBody>
          <a:bodyPr anchor="t">
            <a:normAutofit/>
          </a:bodyPr>
          <a:lstStyle>
            <a:lvl1pPr algn="l">
              <a:lnSpc>
                <a:spcPts val="4400"/>
              </a:lnSpc>
              <a:defRPr sz="4400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Titre du slide – 6 idées (icônes)</a:t>
            </a:r>
            <a:endParaRPr lang="fr-BE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8D44D602-DD03-474F-9582-66FDB33E912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90900" y="2474992"/>
            <a:ext cx="2129494" cy="95400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1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7A5261F0-CD2F-48DD-933F-CD681296100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773631" y="2474992"/>
            <a:ext cx="2129494" cy="95400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2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C41C922B-2055-46ED-B30D-04080812533E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9556362" y="2474991"/>
            <a:ext cx="2129494" cy="95400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3</a:t>
            </a: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82EAF468-7E68-4442-B145-9F25E6850A39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990900" y="5612884"/>
            <a:ext cx="2129494" cy="95400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4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EE42FCF9-891B-4AC0-998C-EAFC1AD67DB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773631" y="5612884"/>
            <a:ext cx="2129494" cy="95400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5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4201ED78-A92F-4CC1-BAF1-2C662E8FD39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9556362" y="5613470"/>
            <a:ext cx="2129494" cy="95400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Idée 6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17D0950-3D92-4991-BE0B-3D2E3437CAD3}"/>
              </a:ext>
            </a:extLst>
          </p:cNvPr>
          <p:cNvSpPr/>
          <p:nvPr userDrawn="1"/>
        </p:nvSpPr>
        <p:spPr>
          <a:xfrm>
            <a:off x="9721109" y="482755"/>
            <a:ext cx="1800000" cy="18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BE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6046CD2-B9B0-4833-97E0-430EB04A8E26}"/>
              </a:ext>
            </a:extLst>
          </p:cNvPr>
          <p:cNvSpPr/>
          <p:nvPr userDrawn="1"/>
        </p:nvSpPr>
        <p:spPr>
          <a:xfrm>
            <a:off x="9721109" y="3621234"/>
            <a:ext cx="1800000" cy="18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BE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B0482CC-8C37-41D3-B94D-C058E441766E}"/>
              </a:ext>
            </a:extLst>
          </p:cNvPr>
          <p:cNvSpPr/>
          <p:nvPr userDrawn="1"/>
        </p:nvSpPr>
        <p:spPr>
          <a:xfrm>
            <a:off x="6938378" y="3621234"/>
            <a:ext cx="1800000" cy="18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BE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720878E-0532-4A72-B3B8-FCF037016833}"/>
              </a:ext>
            </a:extLst>
          </p:cNvPr>
          <p:cNvSpPr/>
          <p:nvPr userDrawn="1"/>
        </p:nvSpPr>
        <p:spPr>
          <a:xfrm>
            <a:off x="4155647" y="3620941"/>
            <a:ext cx="1800000" cy="18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BE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674328B-5F76-43CB-81D3-37332DDB3373}"/>
              </a:ext>
            </a:extLst>
          </p:cNvPr>
          <p:cNvSpPr/>
          <p:nvPr userDrawn="1"/>
        </p:nvSpPr>
        <p:spPr>
          <a:xfrm>
            <a:off x="4155647" y="482755"/>
            <a:ext cx="1800000" cy="18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BE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CB2D1F91-21F2-4DAC-A9A9-67B935CC6FA8}"/>
              </a:ext>
            </a:extLst>
          </p:cNvPr>
          <p:cNvSpPr/>
          <p:nvPr userDrawn="1"/>
        </p:nvSpPr>
        <p:spPr>
          <a:xfrm>
            <a:off x="6938378" y="482755"/>
            <a:ext cx="1800000" cy="18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BE"/>
          </a:p>
        </p:txBody>
      </p:sp>
      <p:sp>
        <p:nvSpPr>
          <p:cNvPr id="15" name="Espace réservé de l'image en ligne 4">
            <a:extLst>
              <a:ext uri="{FF2B5EF4-FFF2-40B4-BE49-F238E27FC236}">
                <a16:creationId xmlns:a16="http://schemas.microsoft.com/office/drawing/2014/main" id="{99CA369D-3E3C-49FB-8223-BAC5D97D957C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4155647" y="482754"/>
            <a:ext cx="1800000" cy="1800001"/>
          </a:xfrm>
        </p:spPr>
        <p:txBody>
          <a:bodyPr/>
          <a:lstStyle/>
          <a:p>
            <a:endParaRPr lang="fr-BE"/>
          </a:p>
        </p:txBody>
      </p:sp>
      <p:sp>
        <p:nvSpPr>
          <p:cNvPr id="16" name="Espace réservé de l'image en ligne 4">
            <a:extLst>
              <a:ext uri="{FF2B5EF4-FFF2-40B4-BE49-F238E27FC236}">
                <a16:creationId xmlns:a16="http://schemas.microsoft.com/office/drawing/2014/main" id="{729C0C14-DF87-4879-AC31-301845D70BD1}"/>
              </a:ext>
            </a:extLst>
          </p:cNvPr>
          <p:cNvSpPr>
            <a:spLocks noGrp="1"/>
          </p:cNvSpPr>
          <p:nvPr>
            <p:ph type="clipArt" sz="quarter" idx="16"/>
          </p:nvPr>
        </p:nvSpPr>
        <p:spPr>
          <a:xfrm>
            <a:off x="6938377" y="482754"/>
            <a:ext cx="1800001" cy="1800001"/>
          </a:xfrm>
        </p:spPr>
        <p:txBody>
          <a:bodyPr/>
          <a:lstStyle/>
          <a:p>
            <a:endParaRPr lang="fr-BE"/>
          </a:p>
        </p:txBody>
      </p:sp>
      <p:sp>
        <p:nvSpPr>
          <p:cNvPr id="17" name="Espace réservé de l'image en ligne 4">
            <a:extLst>
              <a:ext uri="{FF2B5EF4-FFF2-40B4-BE49-F238E27FC236}">
                <a16:creationId xmlns:a16="http://schemas.microsoft.com/office/drawing/2014/main" id="{AA6D8C91-28EC-4767-8CF4-430621C1B9D5}"/>
              </a:ext>
            </a:extLst>
          </p:cNvPr>
          <p:cNvSpPr>
            <a:spLocks noGrp="1"/>
          </p:cNvSpPr>
          <p:nvPr>
            <p:ph type="clipArt" sz="quarter" idx="17"/>
          </p:nvPr>
        </p:nvSpPr>
        <p:spPr>
          <a:xfrm>
            <a:off x="9721108" y="482754"/>
            <a:ext cx="1800000" cy="1800000"/>
          </a:xfrm>
        </p:spPr>
        <p:txBody>
          <a:bodyPr/>
          <a:lstStyle/>
          <a:p>
            <a:endParaRPr lang="fr-BE"/>
          </a:p>
        </p:txBody>
      </p:sp>
      <p:sp>
        <p:nvSpPr>
          <p:cNvPr id="30" name="Espace réservé de l'image en ligne 4">
            <a:extLst>
              <a:ext uri="{FF2B5EF4-FFF2-40B4-BE49-F238E27FC236}">
                <a16:creationId xmlns:a16="http://schemas.microsoft.com/office/drawing/2014/main" id="{C0941095-FFA1-45BC-9A03-DA4DC3CF50DF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4155647" y="3620941"/>
            <a:ext cx="1800000" cy="1800000"/>
          </a:xfrm>
        </p:spPr>
        <p:txBody>
          <a:bodyPr/>
          <a:lstStyle/>
          <a:p>
            <a:endParaRPr lang="fr-BE"/>
          </a:p>
        </p:txBody>
      </p:sp>
      <p:sp>
        <p:nvSpPr>
          <p:cNvPr id="31" name="Espace réservé de l'image en ligne 4">
            <a:extLst>
              <a:ext uri="{FF2B5EF4-FFF2-40B4-BE49-F238E27FC236}">
                <a16:creationId xmlns:a16="http://schemas.microsoft.com/office/drawing/2014/main" id="{9343F258-8BE6-4B7A-B792-12696E42FCBA}"/>
              </a:ext>
            </a:extLst>
          </p:cNvPr>
          <p:cNvSpPr>
            <a:spLocks noGrp="1"/>
          </p:cNvSpPr>
          <p:nvPr>
            <p:ph type="clipArt" sz="quarter" idx="19"/>
          </p:nvPr>
        </p:nvSpPr>
        <p:spPr>
          <a:xfrm>
            <a:off x="6938378" y="3620649"/>
            <a:ext cx="1800000" cy="1800000"/>
          </a:xfrm>
        </p:spPr>
        <p:txBody>
          <a:bodyPr/>
          <a:lstStyle/>
          <a:p>
            <a:endParaRPr lang="fr-BE"/>
          </a:p>
        </p:txBody>
      </p:sp>
      <p:sp>
        <p:nvSpPr>
          <p:cNvPr id="32" name="Espace réservé de l'image en ligne 4">
            <a:extLst>
              <a:ext uri="{FF2B5EF4-FFF2-40B4-BE49-F238E27FC236}">
                <a16:creationId xmlns:a16="http://schemas.microsoft.com/office/drawing/2014/main" id="{6C03B277-5574-4969-81B7-7FECA1097EFF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9698649" y="3620649"/>
            <a:ext cx="1822459" cy="1800000"/>
          </a:xfrm>
        </p:spPr>
        <p:txBody>
          <a:bodyPr/>
          <a:lstStyle/>
          <a:p>
            <a:endParaRPr lang="fr-BE"/>
          </a:p>
        </p:txBody>
      </p:sp>
      <p:sp>
        <p:nvSpPr>
          <p:cNvPr id="33" name="Espace réservé du numéro de diapositive 3">
            <a:extLst>
              <a:ext uri="{FF2B5EF4-FFF2-40B4-BE49-F238E27FC236}">
                <a16:creationId xmlns:a16="http://schemas.microsoft.com/office/drawing/2014/main" id="{3051BC89-6116-424B-8DA2-A554108BB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1917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&amp;Definition">
    <p:bg>
      <p:bgPr>
        <a:solidFill>
          <a:srgbClr val="921A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02EA4E4-BCF5-449B-AB2D-8F56CC5AA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9864" y="1634838"/>
            <a:ext cx="9772268" cy="2340004"/>
          </a:xfrm>
        </p:spPr>
        <p:txBody>
          <a:bodyPr anchor="b">
            <a:normAutofit/>
          </a:bodyPr>
          <a:lstStyle>
            <a:lvl1pPr algn="ctr">
              <a:lnSpc>
                <a:spcPts val="4400"/>
              </a:lnSpc>
              <a:defRPr sz="4400" b="1" i="0" cap="none" baseline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Mot – Citation - Concept</a:t>
            </a:r>
            <a:endParaRPr lang="fr-BE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8D44D602-DD03-474F-9582-66FDB33E912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09865" y="4404050"/>
            <a:ext cx="9772267" cy="1635010"/>
          </a:xfrm>
        </p:spPr>
        <p:txBody>
          <a:bodyPr anchor="t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définition – explication – sous-titre – source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140CAFB-CE5B-4EAA-A7C9-48B2FA9E30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0626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Dispo2">
    <p:bg>
      <p:bgPr>
        <a:solidFill>
          <a:srgbClr val="E500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8CA905D-BEE0-4904-8CF2-34603E4F5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038600" cy="1790700"/>
          </a:xfrm>
          <a:prstGeom prst="rect">
            <a:avLst/>
          </a:prstGeom>
        </p:spPr>
      </p:pic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001534A-9097-4AD3-A8D3-122745673E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9300" y="1790700"/>
            <a:ext cx="3492000" cy="3492000"/>
          </a:xfrm>
          <a:prstGeom prst="ellipse">
            <a:avLst/>
          </a:prstGeom>
          <a:ln w="19050">
            <a:solidFill>
              <a:schemeClr val="bg1"/>
            </a:solidFill>
          </a:ln>
        </p:spPr>
        <p:txBody>
          <a:bodyPr/>
          <a:lstStyle/>
          <a:p>
            <a:endParaRPr lang="fr-BE"/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567AEFBC-1714-411E-B7F7-7A0320C6983C}"/>
              </a:ext>
            </a:extLst>
          </p:cNvPr>
          <p:cNvSpPr txBox="1">
            <a:spLocks/>
          </p:cNvSpPr>
          <p:nvPr userDrawn="1"/>
        </p:nvSpPr>
        <p:spPr>
          <a:xfrm>
            <a:off x="1909636" y="5404951"/>
            <a:ext cx="1968097" cy="12094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fr-FR" sz="1400" b="1">
                <a:solidFill>
                  <a:schemeClr val="bg1"/>
                </a:solidFill>
                <a:latin typeface="Avenir Next LT Pro" panose="020B0504020202020204" pitchFamily="34" charset="77"/>
              </a:rPr>
              <a:t>Service public</a:t>
            </a:r>
            <a:br>
              <a:rPr lang="fr-FR" sz="1400" b="1">
                <a:solidFill>
                  <a:schemeClr val="bg1"/>
                </a:solidFill>
                <a:latin typeface="Avenir Next LT Pro" panose="020B0504020202020204" pitchFamily="34" charset="77"/>
              </a:rPr>
            </a:br>
            <a:r>
              <a:rPr lang="fr-FR" sz="1400" b="1">
                <a:solidFill>
                  <a:schemeClr val="bg1"/>
                </a:solidFill>
                <a:latin typeface="Avenir Next LT Pro" panose="020B0504020202020204" pitchFamily="34" charset="77"/>
              </a:rPr>
              <a:t>de Wallonie</a:t>
            </a:r>
            <a:endParaRPr lang="fr-FR" sz="1200">
              <a:solidFill>
                <a:schemeClr val="bg1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9" name="Triangle rectangle 8">
            <a:extLst>
              <a:ext uri="{FF2B5EF4-FFF2-40B4-BE49-F238E27FC236}">
                <a16:creationId xmlns:a16="http://schemas.microsoft.com/office/drawing/2014/main" id="{359DDD87-2458-4DA5-95CA-CCD2A2020E2D}"/>
              </a:ext>
            </a:extLst>
          </p:cNvPr>
          <p:cNvSpPr/>
          <p:nvPr userDrawn="1"/>
        </p:nvSpPr>
        <p:spPr>
          <a:xfrm rot="16200000">
            <a:off x="11975718" y="6641716"/>
            <a:ext cx="218660" cy="213906"/>
          </a:xfrm>
          <a:prstGeom prst="rtTriangle">
            <a:avLst/>
          </a:prstGeom>
          <a:solidFill>
            <a:srgbClr val="E50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D2039DBF-E359-472F-9C6A-0B97BA10EA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86016" y="5840963"/>
            <a:ext cx="1808162" cy="773438"/>
          </a:xfrm>
        </p:spPr>
        <p:txBody>
          <a:bodyPr anchor="b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SPW #entité</a:t>
            </a:r>
            <a:endParaRPr lang="fr-BE"/>
          </a:p>
        </p:txBody>
      </p: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FDCD0438-B453-4551-8C5D-2F78DEA490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87624" y="5840963"/>
            <a:ext cx="1808162" cy="773438"/>
          </a:xfrm>
        </p:spPr>
        <p:txBody>
          <a:bodyPr anchor="b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Département</a:t>
            </a:r>
            <a:endParaRPr lang="fr-BE"/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FBDEB831-AFC9-48A4-8FA3-0856B807FE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69933" y="5840963"/>
            <a:ext cx="1808162" cy="773438"/>
          </a:xfrm>
        </p:spPr>
        <p:txBody>
          <a:bodyPr anchor="b">
            <a:norm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Date</a:t>
            </a:r>
            <a:endParaRPr lang="fr-BE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3B175030-73C0-49A2-B925-49922E1DF2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4178" y="1790699"/>
            <a:ext cx="5596035" cy="1419031"/>
          </a:xfrm>
        </p:spPr>
        <p:txBody>
          <a:bodyPr anchor="b">
            <a:normAutofit/>
          </a:bodyPr>
          <a:lstStyle>
            <a:lvl1pPr>
              <a:lnSpc>
                <a:spcPts val="4800"/>
              </a:lnSpc>
              <a:defRPr sz="4800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fr-FR"/>
              <a:t>Titre de la présentation</a:t>
            </a:r>
          </a:p>
        </p:txBody>
      </p: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id="{C27EEA11-CE54-4DE4-8773-C73D241F6A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4178" y="3540195"/>
            <a:ext cx="5596035" cy="1742505"/>
          </a:xfrm>
        </p:spPr>
        <p:txBody>
          <a:bodyPr anchor="t">
            <a:normAutofit/>
          </a:bodyPr>
          <a:lstStyle>
            <a:lvl1pPr>
              <a:lnSpc>
                <a:spcPts val="24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Sous-titre éventuel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047514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Idées_Texte">
    <p:bg>
      <p:bgPr>
        <a:solidFill>
          <a:srgbClr val="FBD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38D0DA-8EC2-4C13-BA02-6E97F35DF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4987"/>
            <a:ext cx="10515600" cy="1325563"/>
          </a:xfrm>
        </p:spPr>
        <p:txBody>
          <a:bodyPr anchor="b"/>
          <a:lstStyle>
            <a:lvl1pPr algn="ctr">
              <a:lnSpc>
                <a:spcPts val="4800"/>
              </a:lnSpc>
              <a:defRPr b="1" i="0">
                <a:solidFill>
                  <a:srgbClr val="E50046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36F3DC-E99B-4CE6-886B-6BC3BA2DE0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8475" y="2532533"/>
            <a:ext cx="3575050" cy="720725"/>
          </a:xfrm>
        </p:spPr>
        <p:txBody>
          <a:bodyPr anchor="b">
            <a:normAutofit/>
          </a:bodyPr>
          <a:lstStyle>
            <a:lvl1pPr>
              <a:defRPr sz="2400" b="1" i="0" u="sng">
                <a:solidFill>
                  <a:srgbClr val="E50046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fr-FR"/>
              <a:t>Sous-titre ou idée 1</a:t>
            </a:r>
            <a:endParaRPr lang="fr-BE"/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5822BE9F-D5D5-498F-951F-083DD3FB5E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08475" y="2532533"/>
            <a:ext cx="3575050" cy="720725"/>
          </a:xfrm>
        </p:spPr>
        <p:txBody>
          <a:bodyPr anchor="b">
            <a:normAutofit/>
          </a:bodyPr>
          <a:lstStyle>
            <a:lvl1pPr>
              <a:defRPr sz="2400" b="1" i="0" u="sng">
                <a:solidFill>
                  <a:srgbClr val="E50046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fr-FR"/>
              <a:t>Sous-titre ou idée 2</a:t>
            </a:r>
            <a:endParaRPr lang="fr-BE"/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BDD6F460-B1E1-48F3-81D0-F5EC8EDA76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18475" y="2532533"/>
            <a:ext cx="3575050" cy="720725"/>
          </a:xfrm>
        </p:spPr>
        <p:txBody>
          <a:bodyPr anchor="b">
            <a:normAutofit/>
          </a:bodyPr>
          <a:lstStyle>
            <a:lvl1pPr>
              <a:defRPr sz="2400" b="1" i="0" u="sng">
                <a:solidFill>
                  <a:srgbClr val="E50046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fr-FR"/>
              <a:t>Sous-titre ou idée 2</a:t>
            </a:r>
            <a:endParaRPr lang="fr-BE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5C01B11-343F-4236-BC20-F38CB1E32B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8475" y="3629025"/>
            <a:ext cx="3575050" cy="269398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fr-BE"/>
              <a:t>Explication et texte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09241412-B679-49DB-9BB1-2E1A4E6A9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475" y="3629025"/>
            <a:ext cx="3575050" cy="269398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fr-BE"/>
              <a:t>Explication et texte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6BA51F9C-1468-42A0-8FF8-5871BD8FDB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18475" y="3629025"/>
            <a:ext cx="3575050" cy="269398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fr-BE"/>
              <a:t>Explication et texte</a:t>
            </a:r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B3675ADF-59E5-460F-9402-DE2880011E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5456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Idées_Texte">
    <p:bg>
      <p:bgPr>
        <a:solidFill>
          <a:srgbClr val="E500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38D0DA-8EC2-4C13-BA02-6E97F35DF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7590"/>
            <a:ext cx="10515600" cy="1325563"/>
          </a:xfrm>
        </p:spPr>
        <p:txBody>
          <a:bodyPr anchor="b"/>
          <a:lstStyle>
            <a:lvl1pPr algn="ctr">
              <a:lnSpc>
                <a:spcPts val="4400"/>
              </a:lnSpc>
              <a:defRPr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36F3DC-E99B-4CE6-886B-6BC3BA2DE0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45" y="2532533"/>
            <a:ext cx="4170801" cy="720725"/>
          </a:xfrm>
        </p:spPr>
        <p:txBody>
          <a:bodyPr anchor="b">
            <a:normAutofit/>
          </a:bodyPr>
          <a:lstStyle>
            <a:lvl1pPr>
              <a:defRPr sz="2400" b="1" i="0" u="sng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fr-FR"/>
              <a:t>Sous-titre ou idée 1</a:t>
            </a:r>
            <a:endParaRPr lang="fr-BE"/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BDD6F460-B1E1-48F3-81D0-F5EC8EDA76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45256" y="2532533"/>
            <a:ext cx="4170802" cy="720725"/>
          </a:xfrm>
        </p:spPr>
        <p:txBody>
          <a:bodyPr anchor="b">
            <a:normAutofit/>
          </a:bodyPr>
          <a:lstStyle>
            <a:lvl1pPr>
              <a:defRPr sz="2400" b="1" i="0" u="sng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fr-FR"/>
              <a:t>Sous-titre ou idée 2</a:t>
            </a:r>
            <a:endParaRPr lang="fr-BE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5C01B11-343F-4236-BC20-F38CB1E32B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5945" y="3604743"/>
            <a:ext cx="4170800" cy="26939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r-BE"/>
              <a:t>Explication et texte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6BA51F9C-1468-42A0-8FF8-5871BD8FDB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45255" y="3604743"/>
            <a:ext cx="4170799" cy="26939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r-BE"/>
              <a:t>Explication et texte</a:t>
            </a:r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5597AD89-3891-416C-BB32-13AB2C778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1901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dée_Texte">
    <p:bg>
      <p:bgPr>
        <a:solidFill>
          <a:srgbClr val="921A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38D0DA-8EC2-4C13-BA02-6E97F35DF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44" y="667590"/>
            <a:ext cx="9764949" cy="1325563"/>
          </a:xfrm>
        </p:spPr>
        <p:txBody>
          <a:bodyPr anchor="b"/>
          <a:lstStyle>
            <a:lvl1pPr algn="ctr">
              <a:lnSpc>
                <a:spcPts val="4400"/>
              </a:lnSpc>
              <a:defRPr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36F3DC-E99B-4CE6-886B-6BC3BA2DE0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45" y="2532533"/>
            <a:ext cx="9764948" cy="720725"/>
          </a:xfrm>
        </p:spPr>
        <p:txBody>
          <a:bodyPr anchor="b">
            <a:normAutofit/>
          </a:bodyPr>
          <a:lstStyle>
            <a:lvl1pPr>
              <a:defRPr sz="2400" b="1" i="0" u="sng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fr-FR"/>
              <a:t>Sous-titre ou idée 1</a:t>
            </a:r>
            <a:endParaRPr lang="fr-BE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5C01B11-343F-4236-BC20-F38CB1E32B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5944" y="3444237"/>
            <a:ext cx="9764949" cy="26939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r-BE"/>
              <a:t>Explication et texte</a:t>
            </a:r>
          </a:p>
        </p:txBody>
      </p:sp>
      <p:sp>
        <p:nvSpPr>
          <p:cNvPr id="5" name="Espace réservé du numéro de diapositive 3">
            <a:extLst>
              <a:ext uri="{FF2B5EF4-FFF2-40B4-BE49-F238E27FC236}">
                <a16:creationId xmlns:a16="http://schemas.microsoft.com/office/drawing/2014/main" id="{1616EB28-CEFB-4278-B917-6583E9C3ED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4580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Idées_Texte_Dispo2">
    <p:bg>
      <p:bgPr>
        <a:solidFill>
          <a:srgbClr val="E500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8F9908-4622-4D63-A5E2-7229B96C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43" y="1814546"/>
            <a:ext cx="4249365" cy="2630994"/>
          </a:xfrm>
        </p:spPr>
        <p:txBody>
          <a:bodyPr/>
          <a:lstStyle>
            <a:lvl1pPr>
              <a:lnSpc>
                <a:spcPts val="4400"/>
              </a:lnSpc>
              <a:defRPr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9D1AAE6-4AE9-4F3B-A560-314366306D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94600" y="372674"/>
            <a:ext cx="5406215" cy="528225"/>
          </a:xfrm>
        </p:spPr>
        <p:txBody>
          <a:bodyPr anchor="b">
            <a:normAutofit/>
          </a:bodyPr>
          <a:lstStyle>
            <a:lvl1pPr>
              <a:defRPr sz="2400" b="1" i="0" u="sng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fr-FR"/>
              <a:t>Sous-titre ou idée 1</a:t>
            </a:r>
            <a:endParaRPr lang="fr-BE"/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83A091D8-6DC9-4FB4-B2DC-AC0082DDB5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94600" y="995032"/>
            <a:ext cx="5406214" cy="1284324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r-BE"/>
              <a:t>Explication et texte</a:t>
            </a:r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F873814E-63B5-4E91-847C-3DF34C52EA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94598" y="2541443"/>
            <a:ext cx="5406215" cy="528225"/>
          </a:xfrm>
        </p:spPr>
        <p:txBody>
          <a:bodyPr anchor="b">
            <a:normAutofit/>
          </a:bodyPr>
          <a:lstStyle>
            <a:lvl1pPr>
              <a:defRPr sz="2400" b="1" i="0" u="sng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fr-FR"/>
              <a:t>Sous-titre ou idée 2</a:t>
            </a:r>
            <a:endParaRPr lang="fr-BE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DE3302C-8FF4-4AA3-8A6F-6902DDE711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94599" y="3163801"/>
            <a:ext cx="5406214" cy="1284324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r-BE"/>
              <a:t>Explication et texte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0C529BE3-E478-415C-8E11-F6E3889F7B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94598" y="4657730"/>
            <a:ext cx="5406215" cy="528226"/>
          </a:xfrm>
        </p:spPr>
        <p:txBody>
          <a:bodyPr anchor="b">
            <a:normAutofit/>
          </a:bodyPr>
          <a:lstStyle>
            <a:lvl1pPr>
              <a:defRPr sz="2400" b="1" i="0" u="sng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fr-FR"/>
              <a:t>Sous-titre ou idée 3</a:t>
            </a:r>
            <a:endParaRPr lang="fr-BE"/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C86EFF7E-B23F-4101-98D7-AD92BA9222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94598" y="5278831"/>
            <a:ext cx="5406214" cy="1284324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r-BE"/>
              <a:t>Explication et texte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2C6D2DB-87AB-454B-B23C-63D5977745B0}"/>
              </a:ext>
            </a:extLst>
          </p:cNvPr>
          <p:cNvCxnSpPr>
            <a:cxnSpLocks/>
          </p:cNvCxnSpPr>
          <p:nvPr userDrawn="1"/>
        </p:nvCxnSpPr>
        <p:spPr>
          <a:xfrm>
            <a:off x="5108400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id="{77724895-42A9-4858-B20E-48D688CD14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0461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bg>
      <p:bgPr>
        <a:solidFill>
          <a:srgbClr val="FBD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8F9908-4622-4D63-A5E2-7229B96C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43" y="1814546"/>
            <a:ext cx="4249365" cy="2630994"/>
          </a:xfrm>
        </p:spPr>
        <p:txBody>
          <a:bodyPr/>
          <a:lstStyle>
            <a:lvl1pPr>
              <a:lnSpc>
                <a:spcPts val="4400"/>
              </a:lnSpc>
              <a:defRPr b="1" i="0">
                <a:solidFill>
                  <a:schemeClr val="tx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8706CF87-32D5-4DD3-8CD3-B743544A5E4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68644" y="1079703"/>
            <a:ext cx="6032500" cy="5106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3F38850-52C0-6E46-B28F-A3EAE1BCCE17}"/>
              </a:ext>
            </a:extLst>
          </p:cNvPr>
          <p:cNvCxnSpPr>
            <a:cxnSpLocks/>
          </p:cNvCxnSpPr>
          <p:nvPr userDrawn="1"/>
        </p:nvCxnSpPr>
        <p:spPr>
          <a:xfrm>
            <a:off x="5108400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03F76229-AD92-402A-873B-02703BDADB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87425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Dispo2">
    <p:bg>
      <p:bgPr>
        <a:solidFill>
          <a:srgbClr val="921A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38D0DA-8EC2-4C13-BA02-6E97F35DF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114" y="424398"/>
            <a:ext cx="9764949" cy="1325563"/>
          </a:xfrm>
        </p:spPr>
        <p:txBody>
          <a:bodyPr anchor="b"/>
          <a:lstStyle>
            <a:lvl1pPr algn="ctr">
              <a:lnSpc>
                <a:spcPts val="4400"/>
              </a:lnSpc>
              <a:defRPr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C817F15-DE05-4674-8AAA-36C3EC0A110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75944" y="2373313"/>
            <a:ext cx="9765119" cy="38163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C1BCE60-57CB-4417-9A8C-DF5C3F18A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53552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_Disp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rectangle 4">
            <a:extLst>
              <a:ext uri="{FF2B5EF4-FFF2-40B4-BE49-F238E27FC236}">
                <a16:creationId xmlns:a16="http://schemas.microsoft.com/office/drawing/2014/main" id="{E63A9C51-A6E6-42FE-9C8E-0E337B93CE0C}"/>
              </a:ext>
            </a:extLst>
          </p:cNvPr>
          <p:cNvSpPr/>
          <p:nvPr userDrawn="1"/>
        </p:nvSpPr>
        <p:spPr>
          <a:xfrm rot="5400000">
            <a:off x="-74552" y="74551"/>
            <a:ext cx="6857997" cy="6708894"/>
          </a:xfrm>
          <a:prstGeom prst="rtTriangle">
            <a:avLst/>
          </a:prstGeom>
          <a:solidFill>
            <a:srgbClr val="E50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8EA8633-F66C-4A58-8CEB-61D2C9B127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68964" y="825742"/>
            <a:ext cx="3831332" cy="1698798"/>
          </a:xfrm>
          <a:prstGeom prst="rect">
            <a:avLst/>
          </a:prstGeom>
        </p:spPr>
      </p:pic>
      <p:sp>
        <p:nvSpPr>
          <p:cNvPr id="8" name="Sous-titre 2">
            <a:extLst>
              <a:ext uri="{FF2B5EF4-FFF2-40B4-BE49-F238E27FC236}">
                <a16:creationId xmlns:a16="http://schemas.microsoft.com/office/drawing/2014/main" id="{F50E2E22-F716-46C7-8C8B-65CBB0508BE5}"/>
              </a:ext>
            </a:extLst>
          </p:cNvPr>
          <p:cNvSpPr txBox="1">
            <a:spLocks/>
          </p:cNvSpPr>
          <p:nvPr userDrawn="1"/>
        </p:nvSpPr>
        <p:spPr>
          <a:xfrm>
            <a:off x="1909636" y="5404951"/>
            <a:ext cx="1968097" cy="12094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fr-FR" sz="1400" b="1">
                <a:solidFill>
                  <a:srgbClr val="E50046"/>
                </a:solidFill>
                <a:latin typeface="Avenir Next LT Pro" panose="020B0504020202020204" pitchFamily="34" charset="77"/>
              </a:rPr>
              <a:t>Service public</a:t>
            </a:r>
            <a:br>
              <a:rPr lang="fr-FR" sz="1400" b="1">
                <a:solidFill>
                  <a:srgbClr val="E50046"/>
                </a:solidFill>
                <a:latin typeface="Avenir Next LT Pro" panose="020B0504020202020204" pitchFamily="34" charset="77"/>
              </a:rPr>
            </a:br>
            <a:r>
              <a:rPr lang="fr-FR" sz="1400" b="1">
                <a:solidFill>
                  <a:srgbClr val="E50046"/>
                </a:solidFill>
                <a:latin typeface="Avenir Next LT Pro" panose="020B0504020202020204" pitchFamily="34" charset="77"/>
              </a:rPr>
              <a:t>de Wallonie</a:t>
            </a:r>
            <a:endParaRPr lang="fr-FR" sz="1200">
              <a:solidFill>
                <a:srgbClr val="E50046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5383D84-1C19-4DC5-B14C-410B0CEB9C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6349" y="4175769"/>
            <a:ext cx="4075755" cy="312256"/>
          </a:xfrm>
        </p:spPr>
        <p:txBody>
          <a:bodyPr anchor="t">
            <a:normAutofit/>
          </a:bodyPr>
          <a:lstStyle>
            <a:lvl1pPr>
              <a:defRPr sz="1600">
                <a:solidFill>
                  <a:srgbClr val="E50046"/>
                </a:solidFill>
              </a:defRPr>
            </a:lvl1pPr>
          </a:lstStyle>
          <a:p>
            <a:pPr lvl="0"/>
            <a:r>
              <a:rPr lang="fr-FR"/>
              <a:t>Intervenant</a:t>
            </a:r>
            <a:endParaRPr lang="fr-BE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96AE7DAA-1B84-42B2-8E0A-1B46F20E34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86016" y="5840963"/>
            <a:ext cx="1808162" cy="773438"/>
          </a:xfrm>
        </p:spPr>
        <p:txBody>
          <a:bodyPr anchor="b">
            <a:normAutofit/>
          </a:bodyPr>
          <a:lstStyle>
            <a:lvl1pPr>
              <a:defRPr sz="1200">
                <a:solidFill>
                  <a:srgbClr val="E5004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SPW #entité</a:t>
            </a:r>
            <a:endParaRPr lang="fr-BE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4414A048-6B96-43EF-A553-2208D09F93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87624" y="5840963"/>
            <a:ext cx="1808162" cy="773438"/>
          </a:xfrm>
        </p:spPr>
        <p:txBody>
          <a:bodyPr anchor="b">
            <a:normAutofit/>
          </a:bodyPr>
          <a:lstStyle>
            <a:lvl1pPr>
              <a:defRPr sz="1200">
                <a:solidFill>
                  <a:srgbClr val="E5004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Département</a:t>
            </a:r>
            <a:endParaRPr lang="fr-BE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703263B8-0D8D-4874-82D4-659FD5A220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69933" y="5840963"/>
            <a:ext cx="1808162" cy="773438"/>
          </a:xfrm>
        </p:spPr>
        <p:txBody>
          <a:bodyPr anchor="b">
            <a:normAutofit/>
          </a:bodyPr>
          <a:lstStyle>
            <a:lvl1pPr>
              <a:defRPr sz="1200" b="1">
                <a:solidFill>
                  <a:srgbClr val="E5004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Date</a:t>
            </a:r>
            <a:endParaRPr lang="fr-BE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4D9DFC3-8C9C-40E5-8DF1-4AD7E7788CDF}"/>
              </a:ext>
            </a:extLst>
          </p:cNvPr>
          <p:cNvSpPr txBox="1"/>
          <p:nvPr userDrawn="1"/>
        </p:nvSpPr>
        <p:spPr>
          <a:xfrm>
            <a:off x="4837318" y="2374137"/>
            <a:ext cx="6708775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fr-BE" sz="4400" b="1" i="0">
                <a:solidFill>
                  <a:srgbClr val="E50046"/>
                </a:solidFill>
                <a:latin typeface="Avenir Next LT Pro Demi" panose="020B0504020202020204" pitchFamily="34" charset="77"/>
              </a:rPr>
              <a:t>Merci pour </a:t>
            </a:r>
            <a:br>
              <a:rPr lang="fr-BE" sz="4400" b="1" i="0">
                <a:solidFill>
                  <a:srgbClr val="E50046"/>
                </a:solidFill>
                <a:latin typeface="Avenir Next LT Pro Demi" panose="020B0504020202020204" pitchFamily="34" charset="77"/>
              </a:rPr>
            </a:br>
            <a:r>
              <a:rPr lang="fr-BE" sz="4400" b="1" i="0">
                <a:solidFill>
                  <a:srgbClr val="E50046"/>
                </a:solidFill>
                <a:latin typeface="Avenir Next LT Pro Demi" panose="020B0504020202020204" pitchFamily="34" charset="77"/>
              </a:rPr>
              <a:t>votre attention !</a:t>
            </a:r>
          </a:p>
        </p:txBody>
      </p: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id="{1C46DE48-2CD6-42C1-9377-B38A50E34A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6348" y="4603838"/>
            <a:ext cx="4075755" cy="312256"/>
          </a:xfrm>
        </p:spPr>
        <p:txBody>
          <a:bodyPr anchor="t">
            <a:normAutofit/>
          </a:bodyPr>
          <a:lstStyle>
            <a:lvl1pPr>
              <a:defRPr sz="1600">
                <a:solidFill>
                  <a:srgbClr val="E50046"/>
                </a:solidFill>
              </a:defRPr>
            </a:lvl1pPr>
          </a:lstStyle>
          <a:p>
            <a:pPr lvl="0"/>
            <a:r>
              <a:rPr lang="fr-FR"/>
              <a:t>Téléphone</a:t>
            </a:r>
            <a:endParaRPr lang="fr-BE"/>
          </a:p>
        </p:txBody>
      </p:sp>
      <p:sp>
        <p:nvSpPr>
          <p:cNvPr id="18" name="Espace réservé du texte 12">
            <a:extLst>
              <a:ext uri="{FF2B5EF4-FFF2-40B4-BE49-F238E27FC236}">
                <a16:creationId xmlns:a16="http://schemas.microsoft.com/office/drawing/2014/main" id="{614B6D9B-C0AE-475B-AA9E-4B5C22DE8B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6347" y="5035223"/>
            <a:ext cx="4075755" cy="312256"/>
          </a:xfrm>
        </p:spPr>
        <p:txBody>
          <a:bodyPr anchor="t">
            <a:normAutofit/>
          </a:bodyPr>
          <a:lstStyle>
            <a:lvl1pPr>
              <a:defRPr sz="1600">
                <a:solidFill>
                  <a:srgbClr val="E50046"/>
                </a:solidFill>
              </a:defRPr>
            </a:lvl1pPr>
          </a:lstStyle>
          <a:p>
            <a:pPr lvl="0"/>
            <a:r>
              <a:rPr lang="fr-FR"/>
              <a:t>Mail</a:t>
            </a:r>
            <a:endParaRPr lang="fr-BE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67D6A8A-CA9A-4958-87A4-3560D9AE0057}"/>
              </a:ext>
            </a:extLst>
          </p:cNvPr>
          <p:cNvSpPr/>
          <p:nvPr userDrawn="1"/>
        </p:nvSpPr>
        <p:spPr>
          <a:xfrm>
            <a:off x="4837318" y="4151897"/>
            <a:ext cx="360000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030AEA7-C5F4-49CB-9E5E-6D71AC5B528A}"/>
              </a:ext>
            </a:extLst>
          </p:cNvPr>
          <p:cNvSpPr/>
          <p:nvPr userDrawn="1"/>
        </p:nvSpPr>
        <p:spPr>
          <a:xfrm>
            <a:off x="4837318" y="4581624"/>
            <a:ext cx="360000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4676370-5517-47DF-9DC9-436F808C9532}"/>
              </a:ext>
            </a:extLst>
          </p:cNvPr>
          <p:cNvSpPr/>
          <p:nvPr userDrawn="1"/>
        </p:nvSpPr>
        <p:spPr>
          <a:xfrm>
            <a:off x="4837318" y="5011351"/>
            <a:ext cx="360000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9" name="Graphique 8" descr="Utilisateur contour">
            <a:extLst>
              <a:ext uri="{FF2B5EF4-FFF2-40B4-BE49-F238E27FC236}">
                <a16:creationId xmlns:a16="http://schemas.microsoft.com/office/drawing/2014/main" id="{DD294D12-81B5-4140-9320-DE5DA8B7D2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09318" y="4223897"/>
            <a:ext cx="216000" cy="216000"/>
          </a:xfrm>
          <a:prstGeom prst="rect">
            <a:avLst/>
          </a:prstGeom>
        </p:spPr>
      </p:pic>
      <p:pic>
        <p:nvPicPr>
          <p:cNvPr id="11" name="Graphique 10" descr="Téléphone à haut-parleur contour">
            <a:extLst>
              <a:ext uri="{FF2B5EF4-FFF2-40B4-BE49-F238E27FC236}">
                <a16:creationId xmlns:a16="http://schemas.microsoft.com/office/drawing/2014/main" id="{6D3F11E2-D147-45A9-9141-6AB9209B0D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09318" y="4652131"/>
            <a:ext cx="216000" cy="216000"/>
          </a:xfrm>
          <a:prstGeom prst="rect">
            <a:avLst/>
          </a:prstGeom>
        </p:spPr>
      </p:pic>
      <p:pic>
        <p:nvPicPr>
          <p:cNvPr id="23" name="Graphique 22" descr="Adresse de courrier contour">
            <a:extLst>
              <a:ext uri="{FF2B5EF4-FFF2-40B4-BE49-F238E27FC236}">
                <a16:creationId xmlns:a16="http://schemas.microsoft.com/office/drawing/2014/main" id="{CC94387D-06F0-477D-97E4-994AB4FF001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09318" y="5081386"/>
            <a:ext cx="216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544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_Dispo2">
    <p:bg>
      <p:bgPr>
        <a:solidFill>
          <a:srgbClr val="E500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8CA905D-BEE0-4904-8CF2-34603E4F5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038600" cy="1790700"/>
          </a:xfrm>
          <a:prstGeom prst="rect">
            <a:avLst/>
          </a:prstGeom>
        </p:spPr>
      </p:pic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001534A-9097-4AD3-A8D3-122745673E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9300" y="1790700"/>
            <a:ext cx="3492000" cy="3492000"/>
          </a:xfrm>
          <a:prstGeom prst="ellipse">
            <a:avLst/>
          </a:prstGeom>
          <a:ln w="28575">
            <a:solidFill>
              <a:schemeClr val="bg1"/>
            </a:solidFill>
          </a:ln>
        </p:spPr>
        <p:txBody>
          <a:bodyPr/>
          <a:lstStyle/>
          <a:p>
            <a:endParaRPr lang="fr-BE"/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567AEFBC-1714-411E-B7F7-7A0320C6983C}"/>
              </a:ext>
            </a:extLst>
          </p:cNvPr>
          <p:cNvSpPr txBox="1">
            <a:spLocks/>
          </p:cNvSpPr>
          <p:nvPr userDrawn="1"/>
        </p:nvSpPr>
        <p:spPr>
          <a:xfrm>
            <a:off x="1909636" y="5404951"/>
            <a:ext cx="1968097" cy="12094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fr-FR" sz="1400" b="1">
                <a:solidFill>
                  <a:schemeClr val="bg1"/>
                </a:solidFill>
                <a:latin typeface="Avenir Next LT Pro" panose="020B0504020202020204" pitchFamily="34" charset="77"/>
              </a:rPr>
              <a:t>Service public</a:t>
            </a:r>
            <a:br>
              <a:rPr lang="fr-FR" sz="1400" b="1">
                <a:solidFill>
                  <a:schemeClr val="bg1"/>
                </a:solidFill>
                <a:latin typeface="Avenir Next LT Pro" panose="020B0504020202020204" pitchFamily="34" charset="77"/>
              </a:rPr>
            </a:br>
            <a:r>
              <a:rPr lang="fr-FR" sz="1400" b="1">
                <a:solidFill>
                  <a:schemeClr val="bg1"/>
                </a:solidFill>
                <a:latin typeface="Avenir Next LT Pro" panose="020B0504020202020204" pitchFamily="34" charset="77"/>
              </a:rPr>
              <a:t>de Wallonie</a:t>
            </a:r>
            <a:endParaRPr lang="fr-FR" sz="1200">
              <a:solidFill>
                <a:schemeClr val="bg1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9" name="Triangle rectangle 8">
            <a:extLst>
              <a:ext uri="{FF2B5EF4-FFF2-40B4-BE49-F238E27FC236}">
                <a16:creationId xmlns:a16="http://schemas.microsoft.com/office/drawing/2014/main" id="{359DDD87-2458-4DA5-95CA-CCD2A2020E2D}"/>
              </a:ext>
            </a:extLst>
          </p:cNvPr>
          <p:cNvSpPr/>
          <p:nvPr userDrawn="1"/>
        </p:nvSpPr>
        <p:spPr>
          <a:xfrm rot="16200000">
            <a:off x="11975718" y="6641716"/>
            <a:ext cx="218660" cy="213906"/>
          </a:xfrm>
          <a:prstGeom prst="rtTriangle">
            <a:avLst/>
          </a:prstGeom>
          <a:solidFill>
            <a:srgbClr val="E50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D2039DBF-E359-472F-9C6A-0B97BA10EA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86016" y="5840963"/>
            <a:ext cx="1808162" cy="773438"/>
          </a:xfrm>
        </p:spPr>
        <p:txBody>
          <a:bodyPr anchor="b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SPW #entité</a:t>
            </a:r>
            <a:endParaRPr lang="fr-BE"/>
          </a:p>
        </p:txBody>
      </p: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FDCD0438-B453-4551-8C5D-2F78DEA490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87624" y="5840963"/>
            <a:ext cx="1808162" cy="773438"/>
          </a:xfrm>
        </p:spPr>
        <p:txBody>
          <a:bodyPr anchor="b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Département</a:t>
            </a:r>
            <a:endParaRPr lang="fr-BE"/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FBDEB831-AFC9-48A4-8FA3-0856B807FE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69933" y="5840963"/>
            <a:ext cx="1808162" cy="773438"/>
          </a:xfrm>
        </p:spPr>
        <p:txBody>
          <a:bodyPr anchor="b">
            <a:norm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Date</a:t>
            </a:r>
            <a:endParaRPr lang="fr-BE"/>
          </a:p>
        </p:txBody>
      </p:sp>
      <p:sp>
        <p:nvSpPr>
          <p:cNvPr id="15" name="Espace réservé du texte 12">
            <a:extLst>
              <a:ext uri="{FF2B5EF4-FFF2-40B4-BE49-F238E27FC236}">
                <a16:creationId xmlns:a16="http://schemas.microsoft.com/office/drawing/2014/main" id="{217EA857-64A7-4638-AA6A-00352C7AB6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63209" y="3796808"/>
            <a:ext cx="4075755" cy="312256"/>
          </a:xfrm>
        </p:spPr>
        <p:txBody>
          <a:bodyPr anchor="t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Intervenant</a:t>
            </a:r>
            <a:endParaRPr lang="fr-BE"/>
          </a:p>
        </p:txBody>
      </p:sp>
      <p:sp>
        <p:nvSpPr>
          <p:cNvPr id="16" name="Espace réservé du texte 12">
            <a:extLst>
              <a:ext uri="{FF2B5EF4-FFF2-40B4-BE49-F238E27FC236}">
                <a16:creationId xmlns:a16="http://schemas.microsoft.com/office/drawing/2014/main" id="{3E24DB6B-6114-4848-98B9-3B825AB731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63208" y="4224877"/>
            <a:ext cx="4075755" cy="312256"/>
          </a:xfrm>
        </p:spPr>
        <p:txBody>
          <a:bodyPr anchor="t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Téléphone</a:t>
            </a:r>
            <a:endParaRPr lang="fr-BE"/>
          </a:p>
        </p:txBody>
      </p:sp>
      <p:sp>
        <p:nvSpPr>
          <p:cNvPr id="17" name="Espace réservé du texte 12">
            <a:extLst>
              <a:ext uri="{FF2B5EF4-FFF2-40B4-BE49-F238E27FC236}">
                <a16:creationId xmlns:a16="http://schemas.microsoft.com/office/drawing/2014/main" id="{537F8D92-02DE-4F56-9C20-C0543E9244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3207" y="4655246"/>
            <a:ext cx="4075755" cy="312256"/>
          </a:xfrm>
        </p:spPr>
        <p:txBody>
          <a:bodyPr anchor="t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Mail</a:t>
            </a:r>
            <a:endParaRPr lang="fr-B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6CAF4D0-F54E-4653-A198-6CB930012413}"/>
              </a:ext>
            </a:extLst>
          </p:cNvPr>
          <p:cNvSpPr/>
          <p:nvPr userDrawn="1"/>
        </p:nvSpPr>
        <p:spPr>
          <a:xfrm>
            <a:off x="6094178" y="3772936"/>
            <a:ext cx="360000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F564F9B-9CAF-4CD6-8448-BF639F383E2C}"/>
              </a:ext>
            </a:extLst>
          </p:cNvPr>
          <p:cNvSpPr/>
          <p:nvPr userDrawn="1"/>
        </p:nvSpPr>
        <p:spPr>
          <a:xfrm>
            <a:off x="6094178" y="4202663"/>
            <a:ext cx="360000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CEA8388-52AE-451F-9E6A-73BC22C556E9}"/>
              </a:ext>
            </a:extLst>
          </p:cNvPr>
          <p:cNvSpPr/>
          <p:nvPr userDrawn="1"/>
        </p:nvSpPr>
        <p:spPr>
          <a:xfrm>
            <a:off x="6094178" y="4631374"/>
            <a:ext cx="360000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pic>
        <p:nvPicPr>
          <p:cNvPr id="21" name="Graphique 20" descr="Utilisateur contour">
            <a:extLst>
              <a:ext uri="{FF2B5EF4-FFF2-40B4-BE49-F238E27FC236}">
                <a16:creationId xmlns:a16="http://schemas.microsoft.com/office/drawing/2014/main" id="{70189C17-00F7-4AAD-981A-52E06A416A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66178" y="3844936"/>
            <a:ext cx="216000" cy="216000"/>
          </a:xfrm>
          <a:prstGeom prst="rect">
            <a:avLst/>
          </a:prstGeom>
        </p:spPr>
      </p:pic>
      <p:pic>
        <p:nvPicPr>
          <p:cNvPr id="22" name="Graphique 21" descr="Téléphone à haut-parleur contour">
            <a:extLst>
              <a:ext uri="{FF2B5EF4-FFF2-40B4-BE49-F238E27FC236}">
                <a16:creationId xmlns:a16="http://schemas.microsoft.com/office/drawing/2014/main" id="{B7488837-77D9-4554-8845-F24AE75C42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66178" y="4273170"/>
            <a:ext cx="216000" cy="216000"/>
          </a:xfrm>
          <a:prstGeom prst="rect">
            <a:avLst/>
          </a:prstGeom>
        </p:spPr>
      </p:pic>
      <p:pic>
        <p:nvPicPr>
          <p:cNvPr id="23" name="Graphique 22" descr="Adresse de courrier contour">
            <a:extLst>
              <a:ext uri="{FF2B5EF4-FFF2-40B4-BE49-F238E27FC236}">
                <a16:creationId xmlns:a16="http://schemas.microsoft.com/office/drawing/2014/main" id="{992F61C4-BE5C-45EC-99EC-09BD2AFF72A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66178" y="4701409"/>
            <a:ext cx="216000" cy="21600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DBCFCC01-5499-4DFE-B652-88F9CE46B57B}"/>
              </a:ext>
            </a:extLst>
          </p:cNvPr>
          <p:cNvSpPr txBox="1"/>
          <p:nvPr userDrawn="1"/>
        </p:nvSpPr>
        <p:spPr>
          <a:xfrm>
            <a:off x="6094179" y="1937247"/>
            <a:ext cx="4744784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fr-BE" sz="4400" b="1" i="0">
                <a:solidFill>
                  <a:schemeClr val="bg1"/>
                </a:solidFill>
                <a:latin typeface="Avenir Next LT Pro Demi" panose="020B0504020202020204" pitchFamily="34" charset="77"/>
              </a:rPr>
              <a:t>Merci pour </a:t>
            </a:r>
            <a:br>
              <a:rPr lang="fr-BE" sz="4400" b="1" i="0">
                <a:solidFill>
                  <a:schemeClr val="bg1"/>
                </a:solidFill>
                <a:latin typeface="Avenir Next LT Pro Demi" panose="020B0504020202020204" pitchFamily="34" charset="77"/>
              </a:rPr>
            </a:br>
            <a:r>
              <a:rPr lang="fr-BE" sz="4400" b="1" i="0">
                <a:solidFill>
                  <a:schemeClr val="bg1"/>
                </a:solidFill>
                <a:latin typeface="Avenir Next LT Pro Demi" panose="020B0504020202020204" pitchFamily="34" charset="77"/>
              </a:rPr>
              <a:t>votre attention !</a:t>
            </a:r>
          </a:p>
        </p:txBody>
      </p:sp>
    </p:spTree>
    <p:extLst>
      <p:ext uri="{BB962C8B-B14F-4D97-AF65-F5344CB8AC3E}">
        <p14:creationId xmlns:p14="http://schemas.microsoft.com/office/powerpoint/2010/main" val="9697931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_Dispo3">
    <p:bg>
      <p:bgPr>
        <a:solidFill>
          <a:srgbClr val="E500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54D979AA-B05E-49CF-AC0F-513AEE924B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15199" y="1"/>
            <a:ext cx="5176801" cy="6858000"/>
          </a:xfrm>
        </p:spPr>
        <p:txBody>
          <a:bodyPr/>
          <a:lstStyle/>
          <a:p>
            <a:endParaRPr lang="fr-BE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D51AA946-C477-48E9-982E-0F231806801E}"/>
              </a:ext>
            </a:extLst>
          </p:cNvPr>
          <p:cNvSpPr txBox="1">
            <a:spLocks/>
          </p:cNvSpPr>
          <p:nvPr userDrawn="1"/>
        </p:nvSpPr>
        <p:spPr>
          <a:xfrm>
            <a:off x="1234993" y="529239"/>
            <a:ext cx="549120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578927C0-0A04-4053-A791-3F812E7AFDFB}"/>
              </a:ext>
            </a:extLst>
          </p:cNvPr>
          <p:cNvSpPr txBox="1">
            <a:spLocks/>
          </p:cNvSpPr>
          <p:nvPr userDrawn="1"/>
        </p:nvSpPr>
        <p:spPr>
          <a:xfrm>
            <a:off x="1234991" y="3008914"/>
            <a:ext cx="5491203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AF50E8CA-E9D9-46C8-9386-44A118772EB7}"/>
              </a:ext>
            </a:extLst>
          </p:cNvPr>
          <p:cNvSpPr txBox="1">
            <a:spLocks/>
          </p:cNvSpPr>
          <p:nvPr userDrawn="1"/>
        </p:nvSpPr>
        <p:spPr>
          <a:xfrm>
            <a:off x="3112850" y="360001"/>
            <a:ext cx="3613345" cy="268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fr-FR" sz="1400" b="1">
                <a:solidFill>
                  <a:schemeClr val="bg1"/>
                </a:solidFill>
                <a:latin typeface="Avenir Next LT Pro" panose="020B0504020202020204" pitchFamily="34" charset="77"/>
              </a:rPr>
              <a:t>Service public de Wallonie</a:t>
            </a:r>
            <a:endParaRPr lang="fr-FR" sz="1400">
              <a:solidFill>
                <a:schemeClr val="bg1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B9A6DF92-B356-40A8-95CC-A045CE6289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12850" y="628601"/>
            <a:ext cx="3613345" cy="353618"/>
          </a:xfrm>
        </p:spPr>
        <p:txBody>
          <a:bodyPr>
            <a:norm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fr-BE" sz="1400"/>
              <a:t>SPW #entité</a:t>
            </a:r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50614D75-A381-4FBF-A4E5-F7176971F5D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12849" y="954694"/>
            <a:ext cx="3613345" cy="353618"/>
          </a:xfrm>
        </p:spPr>
        <p:txBody>
          <a:bodyPr>
            <a:norm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fr-BE" sz="1400"/>
              <a:t>Département</a:t>
            </a:r>
          </a:p>
        </p:txBody>
      </p:sp>
      <p:sp>
        <p:nvSpPr>
          <p:cNvPr id="10" name="Espace réservé du texte 12">
            <a:extLst>
              <a:ext uri="{FF2B5EF4-FFF2-40B4-BE49-F238E27FC236}">
                <a16:creationId xmlns:a16="http://schemas.microsoft.com/office/drawing/2014/main" id="{5996BE37-CE21-4290-BC76-0903820B03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56883" y="4145200"/>
            <a:ext cx="4075755" cy="312256"/>
          </a:xfrm>
        </p:spPr>
        <p:txBody>
          <a:bodyPr anchor="t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Intervenant</a:t>
            </a:r>
            <a:endParaRPr lang="fr-BE"/>
          </a:p>
        </p:txBody>
      </p: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id="{5D88B5A4-68C7-4468-838B-BBF23E477C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56882" y="4573269"/>
            <a:ext cx="4075755" cy="312256"/>
          </a:xfrm>
        </p:spPr>
        <p:txBody>
          <a:bodyPr anchor="t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Téléphone</a:t>
            </a:r>
            <a:endParaRPr lang="fr-BE"/>
          </a:p>
        </p:txBody>
      </p:sp>
      <p:sp>
        <p:nvSpPr>
          <p:cNvPr id="17" name="Espace réservé du texte 12">
            <a:extLst>
              <a:ext uri="{FF2B5EF4-FFF2-40B4-BE49-F238E27FC236}">
                <a16:creationId xmlns:a16="http://schemas.microsoft.com/office/drawing/2014/main" id="{1403C73D-1B1C-4D7F-99F0-C690D97BDA2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56882" y="5001669"/>
            <a:ext cx="4075755" cy="312256"/>
          </a:xfrm>
        </p:spPr>
        <p:txBody>
          <a:bodyPr anchor="t"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Mail</a:t>
            </a:r>
            <a:endParaRPr lang="fr-B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CB14B59-084C-445B-BAC3-4521403FDDAF}"/>
              </a:ext>
            </a:extLst>
          </p:cNvPr>
          <p:cNvSpPr/>
          <p:nvPr userDrawn="1"/>
        </p:nvSpPr>
        <p:spPr>
          <a:xfrm>
            <a:off x="1187852" y="4121328"/>
            <a:ext cx="360000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DD5B52A-2F8D-4862-B7DB-4748180B5A55}"/>
              </a:ext>
            </a:extLst>
          </p:cNvPr>
          <p:cNvSpPr/>
          <p:nvPr userDrawn="1"/>
        </p:nvSpPr>
        <p:spPr>
          <a:xfrm>
            <a:off x="1187852" y="4551055"/>
            <a:ext cx="360000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4ED18EE-DAE7-43E9-9472-AA8B5B85528C}"/>
              </a:ext>
            </a:extLst>
          </p:cNvPr>
          <p:cNvSpPr/>
          <p:nvPr userDrawn="1"/>
        </p:nvSpPr>
        <p:spPr>
          <a:xfrm>
            <a:off x="1187852" y="4979762"/>
            <a:ext cx="360000" cy="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bg1"/>
              </a:solidFill>
            </a:endParaRPr>
          </a:p>
        </p:txBody>
      </p:sp>
      <p:pic>
        <p:nvPicPr>
          <p:cNvPr id="21" name="Graphique 20" descr="Utilisateur contour">
            <a:extLst>
              <a:ext uri="{FF2B5EF4-FFF2-40B4-BE49-F238E27FC236}">
                <a16:creationId xmlns:a16="http://schemas.microsoft.com/office/drawing/2014/main" id="{A8426423-8FC7-4240-A0F8-9A50106AE2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9852" y="4193328"/>
            <a:ext cx="216000" cy="216000"/>
          </a:xfrm>
          <a:prstGeom prst="rect">
            <a:avLst/>
          </a:prstGeom>
        </p:spPr>
      </p:pic>
      <p:pic>
        <p:nvPicPr>
          <p:cNvPr id="22" name="Graphique 21" descr="Téléphone à haut-parleur contour">
            <a:extLst>
              <a:ext uri="{FF2B5EF4-FFF2-40B4-BE49-F238E27FC236}">
                <a16:creationId xmlns:a16="http://schemas.microsoft.com/office/drawing/2014/main" id="{271586A6-2518-47AA-8F57-A0A9AF3AD9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9852" y="4621562"/>
            <a:ext cx="216000" cy="216000"/>
          </a:xfrm>
          <a:prstGeom prst="rect">
            <a:avLst/>
          </a:prstGeom>
        </p:spPr>
      </p:pic>
      <p:pic>
        <p:nvPicPr>
          <p:cNvPr id="23" name="Graphique 22" descr="Adresse de courrier contour">
            <a:extLst>
              <a:ext uri="{FF2B5EF4-FFF2-40B4-BE49-F238E27FC236}">
                <a16:creationId xmlns:a16="http://schemas.microsoft.com/office/drawing/2014/main" id="{9B1DDEEE-5ED3-4BFB-A366-52CC2BBB50C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9852" y="5049797"/>
            <a:ext cx="216000" cy="21600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EAB60149-75CF-46B1-AB40-302BDC68580A}"/>
              </a:ext>
            </a:extLst>
          </p:cNvPr>
          <p:cNvSpPr txBox="1"/>
          <p:nvPr userDrawn="1"/>
        </p:nvSpPr>
        <p:spPr>
          <a:xfrm>
            <a:off x="1187853" y="2285639"/>
            <a:ext cx="4744784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fr-BE" sz="4400" b="1" i="0">
                <a:solidFill>
                  <a:schemeClr val="bg1"/>
                </a:solidFill>
                <a:latin typeface="Avenir Next LT Pro Demi" panose="020B0504020202020204" pitchFamily="34" charset="77"/>
              </a:rPr>
              <a:t>Merci pour </a:t>
            </a:r>
            <a:br>
              <a:rPr lang="fr-BE" sz="4400" b="1" i="0">
                <a:solidFill>
                  <a:schemeClr val="bg1"/>
                </a:solidFill>
                <a:latin typeface="Avenir Next LT Pro Demi" panose="020B0504020202020204" pitchFamily="34" charset="77"/>
              </a:rPr>
            </a:br>
            <a:r>
              <a:rPr lang="fr-BE" sz="4400" b="1" i="0">
                <a:solidFill>
                  <a:schemeClr val="bg1"/>
                </a:solidFill>
                <a:latin typeface="Avenir Next LT Pro Demi" panose="020B0504020202020204" pitchFamily="34" charset="77"/>
              </a:rPr>
              <a:t>votre attention !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21A3245A-0008-40CD-896F-9E319C67DB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799" y="5942042"/>
            <a:ext cx="1808162" cy="773438"/>
          </a:xfrm>
        </p:spPr>
        <p:txBody>
          <a:bodyPr anchor="b">
            <a:norm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Date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535313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D3A9C8-3482-46F2-8003-132310DAE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4400"/>
              </a:lnSpc>
              <a:defRPr b="1" i="0"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4" name="Espace réservé de l'image en ligne 3">
            <a:extLst>
              <a:ext uri="{FF2B5EF4-FFF2-40B4-BE49-F238E27FC236}">
                <a16:creationId xmlns:a16="http://schemas.microsoft.com/office/drawing/2014/main" id="{A55276B4-6773-4880-87F2-075FCFB7CF9F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1193800" y="2481263"/>
            <a:ext cx="8751888" cy="3462337"/>
          </a:xfrm>
        </p:spPr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3">
            <a:extLst>
              <a:ext uri="{FF2B5EF4-FFF2-40B4-BE49-F238E27FC236}">
                <a16:creationId xmlns:a16="http://schemas.microsoft.com/office/drawing/2014/main" id="{E6167372-144C-49AC-94FE-6B57A293A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0512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Dispo3">
    <p:bg>
      <p:bgPr>
        <a:solidFill>
          <a:srgbClr val="E500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54D979AA-B05E-49CF-AC0F-513AEE924B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15199" y="1"/>
            <a:ext cx="5176801" cy="6858000"/>
          </a:xfrm>
        </p:spPr>
        <p:txBody>
          <a:bodyPr/>
          <a:lstStyle/>
          <a:p>
            <a:endParaRPr lang="fr-BE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D51AA946-C477-48E9-982E-0F231806801E}"/>
              </a:ext>
            </a:extLst>
          </p:cNvPr>
          <p:cNvSpPr txBox="1">
            <a:spLocks/>
          </p:cNvSpPr>
          <p:nvPr userDrawn="1"/>
        </p:nvSpPr>
        <p:spPr>
          <a:xfrm>
            <a:off x="1234993" y="529239"/>
            <a:ext cx="549120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578927C0-0A04-4053-A791-3F812E7AFDFB}"/>
              </a:ext>
            </a:extLst>
          </p:cNvPr>
          <p:cNvSpPr txBox="1">
            <a:spLocks/>
          </p:cNvSpPr>
          <p:nvPr userDrawn="1"/>
        </p:nvSpPr>
        <p:spPr>
          <a:xfrm>
            <a:off x="1234991" y="3008914"/>
            <a:ext cx="5491203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AF50E8CA-E9D9-46C8-9386-44A118772EB7}"/>
              </a:ext>
            </a:extLst>
          </p:cNvPr>
          <p:cNvSpPr txBox="1">
            <a:spLocks/>
          </p:cNvSpPr>
          <p:nvPr userDrawn="1"/>
        </p:nvSpPr>
        <p:spPr>
          <a:xfrm>
            <a:off x="3112850" y="360001"/>
            <a:ext cx="3613345" cy="268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fr-FR" sz="1400" b="1">
                <a:solidFill>
                  <a:schemeClr val="bg1"/>
                </a:solidFill>
                <a:latin typeface="Avenir Next LT Pro" panose="020B0504020202020204" pitchFamily="34" charset="77"/>
              </a:rPr>
              <a:t>Service public de Wallonie</a:t>
            </a:r>
            <a:endParaRPr lang="fr-FR" sz="1400">
              <a:solidFill>
                <a:schemeClr val="bg1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2D23BBC2-9AF1-477E-8990-D383427AF8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5986" y="2015762"/>
            <a:ext cx="5596035" cy="1419031"/>
          </a:xfrm>
        </p:spPr>
        <p:txBody>
          <a:bodyPr anchor="b">
            <a:normAutofit/>
          </a:bodyPr>
          <a:lstStyle>
            <a:lvl1pPr>
              <a:lnSpc>
                <a:spcPts val="4800"/>
              </a:lnSpc>
              <a:defRPr sz="4800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fr-FR"/>
              <a:t>Titre de la présentation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52621B7F-B5FC-4C87-B3FB-B25227C0A5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5986" y="3765258"/>
            <a:ext cx="5596035" cy="1742505"/>
          </a:xfrm>
        </p:spPr>
        <p:txBody>
          <a:bodyPr anchor="t">
            <a:normAutofit/>
          </a:bodyPr>
          <a:lstStyle>
            <a:lvl1pPr>
              <a:lnSpc>
                <a:spcPts val="24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Intervenants ou sous-titre éventuel</a:t>
            </a:r>
            <a:endParaRPr lang="fr-BE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B9A6DF92-B356-40A8-95CC-A045CE6289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12850" y="628601"/>
            <a:ext cx="3613345" cy="353618"/>
          </a:xfrm>
        </p:spPr>
        <p:txBody>
          <a:bodyPr>
            <a:norm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fr-BE" sz="1400"/>
              <a:t>SPW #entité</a:t>
            </a:r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50614D75-A381-4FBF-A4E5-F7176971F5D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12849" y="954694"/>
            <a:ext cx="3613345" cy="353618"/>
          </a:xfrm>
        </p:spPr>
        <p:txBody>
          <a:bodyPr>
            <a:norm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fr-BE" sz="1400"/>
              <a:t>Département</a:t>
            </a:r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568D856C-5888-435B-8D81-5F4358C66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799" y="5942042"/>
            <a:ext cx="1808162" cy="773438"/>
          </a:xfrm>
        </p:spPr>
        <p:txBody>
          <a:bodyPr anchor="b">
            <a:norm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BE" sz="1200"/>
              <a:t>Date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925706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485713" cy="2880000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0" y="5664000"/>
            <a:ext cx="2880000" cy="12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816485" y="3840000"/>
            <a:ext cx="9414104" cy="2059200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rgbClr val="7AB929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1230589" y="612735"/>
            <a:ext cx="961411" cy="12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621046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836133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48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80563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05736" y="1200151"/>
            <a:ext cx="4988664" cy="339407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032136" cy="339407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8524364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565280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43551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69435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13888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253488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132282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76CA39-D65C-4EF6-8FB8-306D7FE81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5106" y="2347441"/>
            <a:ext cx="5599094" cy="1500187"/>
          </a:xfrm>
        </p:spPr>
        <p:txBody>
          <a:bodyPr anchor="ctr">
            <a:normAutofit/>
          </a:bodyPr>
          <a:lstStyle>
            <a:lvl1pPr algn="l">
              <a:lnSpc>
                <a:spcPts val="4400"/>
              </a:lnSpc>
              <a:defRPr sz="4400" b="1" i="0"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Nom de la section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99FA2F-DF6E-4D8D-B121-68B3B1C546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65105" y="3988901"/>
            <a:ext cx="5599095" cy="192957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Bref résumé de la section ou sous-titre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9ACD5BA0-D4E1-4DFF-8E4F-01FC70DCBD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60000" cy="6858000"/>
          </a:xfr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35C46EAC-BE9A-4659-934F-99AA2E6EC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8956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78053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Idée_Image_Dispo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02EA4E4-BCF5-449B-AB2D-8F56CC5AA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237" y="1709685"/>
            <a:ext cx="3219315" cy="3438633"/>
          </a:xfrm>
        </p:spPr>
        <p:txBody>
          <a:bodyPr anchor="ctr">
            <a:normAutofit/>
          </a:bodyPr>
          <a:lstStyle>
            <a:lvl1pPr algn="l">
              <a:lnSpc>
                <a:spcPts val="4400"/>
              </a:lnSpc>
              <a:defRPr sz="4400" b="1" i="0">
                <a:solidFill>
                  <a:schemeClr val="tx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Titre du slide – 1 idée (image)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991C20B-5836-474E-9138-BB1DD8B969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59250" y="1"/>
            <a:ext cx="8032751" cy="6858000"/>
          </a:xfrm>
        </p:spPr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C5DCB94-1961-4CA1-A2F5-E49DEB7763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1" y="63470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70057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76CA39-D65C-4EF6-8FB8-306D7FE81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5106" y="2347441"/>
            <a:ext cx="5599094" cy="1500187"/>
          </a:xfrm>
        </p:spPr>
        <p:txBody>
          <a:bodyPr anchor="ctr">
            <a:normAutofit/>
          </a:bodyPr>
          <a:lstStyle>
            <a:lvl1pPr algn="l">
              <a:lnSpc>
                <a:spcPts val="4400"/>
              </a:lnSpc>
              <a:defRPr sz="4400" b="1" i="0"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Nom de la section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99FA2F-DF6E-4D8D-B121-68B3B1C546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65105" y="3988901"/>
            <a:ext cx="5599095" cy="192957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Bref résumé de la section ou sous-titre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9ACD5BA0-D4E1-4DFF-8E4F-01FC70DCBD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60000" cy="6858000"/>
          </a:xfr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35C46EAC-BE9A-4659-934F-99AA2E6EC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6448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PleinEc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ED5988A1-EB97-47AF-9D65-CC44A8F8A2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2070705-9942-4A8F-BA55-60230F98A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6283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Idée_Image_Dispo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02EA4E4-BCF5-449B-AB2D-8F56CC5AA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238" y="1709683"/>
            <a:ext cx="3219314" cy="3438633"/>
          </a:xfrm>
        </p:spPr>
        <p:txBody>
          <a:bodyPr anchor="ctr">
            <a:normAutofit/>
          </a:bodyPr>
          <a:lstStyle>
            <a:lvl1pPr algn="l">
              <a:lnSpc>
                <a:spcPts val="4400"/>
              </a:lnSpc>
              <a:defRPr sz="4400" b="1" i="0">
                <a:solidFill>
                  <a:schemeClr val="tx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Titre du slide – 1 idée (image)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991C20B-5836-474E-9138-BB1DD8B969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59250" y="1"/>
            <a:ext cx="8032750" cy="6858000"/>
          </a:xfrm>
        </p:spPr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C5DCB94-1961-4CA1-A2F5-E49DEB7763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1944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Idée_Image_Dispo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02EA4E4-BCF5-449B-AB2D-8F56CC5AA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7354" y="1709683"/>
            <a:ext cx="3219314" cy="3438633"/>
          </a:xfrm>
        </p:spPr>
        <p:txBody>
          <a:bodyPr anchor="ctr">
            <a:normAutofit/>
          </a:bodyPr>
          <a:lstStyle>
            <a:lvl1pPr algn="l">
              <a:lnSpc>
                <a:spcPts val="4400"/>
              </a:lnSpc>
              <a:defRPr sz="4400" b="1" i="0">
                <a:solidFill>
                  <a:schemeClr val="tx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Titre du slide – 1 idée (image)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991C20B-5836-474E-9138-BB1DD8B969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032750" cy="6858000"/>
          </a:xfrm>
        </p:spPr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007E37-BF95-4C5A-B3B0-F66C29C058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1502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Idée_Image_Dispo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02EA4E4-BCF5-449B-AB2D-8F56CC5AA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5204" y="443590"/>
            <a:ext cx="10721591" cy="912937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4400" b="1" i="0">
                <a:solidFill>
                  <a:schemeClr val="tx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Titre du slide – 1 idée (image)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991C20B-5836-474E-9138-BB1DD8B969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818000"/>
            <a:ext cx="12192000" cy="5040000"/>
          </a:xfrm>
        </p:spPr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5567A6B-555D-4DE0-90EC-A8B202E099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429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Idée_Image_Dispo4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02EA4E4-BCF5-449B-AB2D-8F56CC5AA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9864" y="3235569"/>
            <a:ext cx="9772268" cy="1228411"/>
          </a:xfrm>
        </p:spPr>
        <p:txBody>
          <a:bodyPr anchor="ctr">
            <a:normAutofit/>
          </a:bodyPr>
          <a:lstStyle>
            <a:lvl1pPr algn="ctr">
              <a:lnSpc>
                <a:spcPts val="4400"/>
              </a:lnSpc>
              <a:defRPr sz="4400" b="1" i="0" cap="none" baseline="0">
                <a:solidFill>
                  <a:schemeClr val="tx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fr-FR"/>
              <a:t>Idée (image)</a:t>
            </a:r>
            <a:endParaRPr lang="fr-BE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8D44D602-DD03-474F-9582-66FDB33E912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09863" y="4642339"/>
            <a:ext cx="9772267" cy="1678074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définition – explication – sous-titre – source </a:t>
            </a:r>
          </a:p>
        </p:txBody>
      </p:sp>
      <p:sp>
        <p:nvSpPr>
          <p:cNvPr id="7" name="Espace réservé pour une image  4">
            <a:extLst>
              <a:ext uri="{FF2B5EF4-FFF2-40B4-BE49-F238E27FC236}">
                <a16:creationId xmlns:a16="http://schemas.microsoft.com/office/drawing/2014/main" id="{DE084183-85BA-489E-9785-0B0D44D8648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015996" y="897210"/>
            <a:ext cx="2160000" cy="2160000"/>
          </a:xfrm>
          <a:prstGeom prst="ellipse">
            <a:avLst/>
          </a:prstGeom>
          <a:noFill/>
        </p:spPr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3">
            <a:extLst>
              <a:ext uri="{FF2B5EF4-FFF2-40B4-BE49-F238E27FC236}">
                <a16:creationId xmlns:a16="http://schemas.microsoft.com/office/drawing/2014/main" id="{76219E70-7F92-4E3C-BFA1-051DE1714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7090" y="6347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/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1087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C45A160-B1AF-47CF-8560-7EE1B6C74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CFF19AC-F778-4D24-816B-F534A0601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64173E-8D98-574F-9773-1941B3412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77"/>
              </a:defRPr>
            </a:lvl1pPr>
          </a:lstStyle>
          <a:p>
            <a:fld id="{B310C148-1F61-5E4B-832C-FF724BEAA9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5305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hf hdr="0" ftr="0"/>
  <p:txStyles>
    <p:titleStyle>
      <a:lvl1pPr algn="l" defTabSz="914400" rtl="0" eaLnBrk="1" latinLnBrk="0" hangingPunct="1">
        <a:lnSpc>
          <a:spcPts val="4400"/>
        </a:lnSpc>
        <a:spcBef>
          <a:spcPct val="0"/>
        </a:spcBef>
        <a:buNone/>
        <a:defRPr sz="4400" b="1" i="0" kern="1200" spc="0" baseline="0">
          <a:solidFill>
            <a:schemeClr val="tx1"/>
          </a:solidFill>
          <a:latin typeface="Avenir Next LT Pro Demi" panose="020B0504020202020204" pitchFamily="34" charset="77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38909" y="274639"/>
            <a:ext cx="1049082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38909" y="1600201"/>
            <a:ext cx="10490827" cy="4303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64000"/>
            <a:ext cx="2221175" cy="1166117"/>
          </a:xfrm>
          <a:prstGeom prst="rect">
            <a:avLst/>
          </a:prstGeom>
        </p:spPr>
      </p:pic>
      <p:sp>
        <p:nvSpPr>
          <p:cNvPr id="8" name="Espace réservé de la date 3"/>
          <p:cNvSpPr txBox="1">
            <a:spLocks/>
          </p:cNvSpPr>
          <p:nvPr userDrawn="1"/>
        </p:nvSpPr>
        <p:spPr>
          <a:xfrm>
            <a:off x="9504000" y="288000"/>
            <a:ext cx="2400000" cy="72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4572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EB6A17-D7A4-3049-9C0B-80302430D2B0}" type="datetimeFigureOut">
              <a:rPr lang="fr-FR" sz="1600" smtClean="0">
                <a:solidFill>
                  <a:srgbClr val="898989"/>
                </a:solidFill>
              </a:rPr>
              <a:pPr/>
              <a:t>03/02/2025</a:t>
            </a:fld>
            <a:endParaRPr lang="fr-FR" sz="1600">
              <a:solidFill>
                <a:srgbClr val="898989"/>
              </a:solidFill>
            </a:endParaRPr>
          </a:p>
          <a:p>
            <a:fld id="{2E794143-8163-F543-A4DC-FC997488DC9F}" type="slidenum">
              <a:rPr lang="fr-FR" sz="1600" b="1" smtClean="0">
                <a:solidFill>
                  <a:srgbClr val="898989"/>
                </a:solidFill>
              </a:rPr>
              <a:pPr/>
              <a:t>‹N°›</a:t>
            </a:fld>
            <a:endParaRPr lang="fr-FR" sz="1600" b="1">
              <a:solidFill>
                <a:srgbClr val="898989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10992000" y="6618000"/>
            <a:ext cx="1200000" cy="240000"/>
          </a:xfrm>
          <a:prstGeom prst="rect">
            <a:avLst/>
          </a:prstGeom>
          <a:solidFill>
            <a:srgbClr val="7AB929"/>
          </a:solidFill>
          <a:ln>
            <a:noFill/>
          </a:ln>
        </p:spPr>
        <p:txBody>
          <a:bodyPr/>
          <a:lstStyle/>
          <a:p>
            <a:endParaRPr lang="fr-FR" sz="2400"/>
          </a:p>
        </p:txBody>
      </p:sp>
      <p:sp>
        <p:nvSpPr>
          <p:cNvPr id="10" name="ZoneTexte 12"/>
          <p:cNvSpPr txBox="1">
            <a:spLocks noChangeArrowheads="1"/>
          </p:cNvSpPr>
          <p:nvPr userDrawn="1"/>
        </p:nvSpPr>
        <p:spPr bwMode="auto">
          <a:xfrm>
            <a:off x="0" y="6214723"/>
            <a:ext cx="1075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 sz="1600" b="1" spc="-67">
                <a:solidFill>
                  <a:srgbClr val="000000"/>
                </a:solidFill>
                <a:latin typeface="Arial" charset="0"/>
                <a:cs typeface="Arial" charset="0"/>
              </a:rPr>
              <a:t>Service public de Wallonie</a:t>
            </a:r>
            <a:r>
              <a:rPr lang="en-GB" sz="1600" b="1" kern="1200" spc="-67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 </a:t>
            </a:r>
            <a:r>
              <a:rPr lang="fr-FR" sz="1467" b="1" kern="1200" spc="-67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|</a:t>
            </a:r>
            <a:r>
              <a:rPr lang="fr-FR" sz="1600" b="1" kern="1200" spc="-67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 </a:t>
            </a:r>
            <a:r>
              <a:rPr lang="fr-FR" sz="1600" b="1" kern="1200" spc="-67">
                <a:solidFill>
                  <a:srgbClr val="7AB929"/>
                </a:solidFill>
                <a:effectLst/>
                <a:latin typeface="Arial"/>
                <a:ea typeface="ＭＳ Ｐゴシック" charset="0"/>
                <a:cs typeface="Arial"/>
              </a:rPr>
              <a:t>SPW </a:t>
            </a:r>
            <a:r>
              <a:rPr lang="fr-FR" sz="1600" b="1" spc="-67">
                <a:solidFill>
                  <a:srgbClr val="7AB929"/>
                </a:solidFill>
                <a:latin typeface="Arial"/>
                <a:cs typeface="Arial"/>
              </a:rPr>
              <a:t>Agriculture, Ressources naturelles et Environnement</a:t>
            </a:r>
          </a:p>
        </p:txBody>
      </p:sp>
    </p:spTree>
    <p:extLst>
      <p:ext uri="{BB962C8B-B14F-4D97-AF65-F5344CB8AC3E}">
        <p14:creationId xmlns:p14="http://schemas.microsoft.com/office/powerpoint/2010/main" val="2166018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5" r:id="rId12"/>
    <p:sldLayoutId id="2147483706" r:id="rId13"/>
  </p:sldLayoutIdLst>
  <p:hf hdr="0" ftr="0"/>
  <p:txStyles>
    <p:titleStyle>
      <a:lvl1pPr algn="l" defTabSz="609585" rtl="0" eaLnBrk="1" latinLnBrk="0" hangingPunct="1">
        <a:spcBef>
          <a:spcPct val="0"/>
        </a:spcBef>
        <a:buNone/>
        <a:defRPr sz="3733" b="1" kern="1200">
          <a:solidFill>
            <a:srgbClr val="7AB929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10.png"/><Relationship Id="rId5" Type="http://schemas.openxmlformats.org/officeDocument/2006/relationships/slide" Target="slide3.xml"/><Relationship Id="rId4" Type="http://schemas.openxmlformats.org/officeDocument/2006/relationships/image" Target="../media/image11.png"/><Relationship Id="rId9" Type="http://schemas.openxmlformats.org/officeDocument/2006/relationships/image" Target="../media/image1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chart" Target="../charts/chart2.xm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slide" Target="slide8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7D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01C4715A-B316-4B9E-BD1F-EC832446A2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7078" y="2615395"/>
            <a:ext cx="5596035" cy="1419031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fr-BE" sz="4400" dirty="0">
                <a:latin typeface="Century Gothic" panose="020B0502020202020204" pitchFamily="34" charset="0"/>
              </a:rPr>
              <a:t>L’autonomie fourragère</a:t>
            </a: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06587E4-A258-4FCE-92F0-EB66F3DF0A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078" y="628601"/>
            <a:ext cx="5939118" cy="353618"/>
          </a:xfrm>
        </p:spPr>
        <p:txBody>
          <a:bodyPr>
            <a:noAutofit/>
          </a:bodyPr>
          <a:lstStyle/>
          <a:p>
            <a:r>
              <a:rPr lang="fr-BE" sz="1300" b="1" dirty="0">
                <a:latin typeface="Century Gothic" panose="020B0502020202020204" pitchFamily="34" charset="0"/>
              </a:rPr>
              <a:t>Département de l’étude du milieu naturel et agricole </a:t>
            </a:r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319F6278-36FE-4325-AF6F-421C24A744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BE" b="1">
                <a:latin typeface="Century Gothic" panose="020B0502020202020204" pitchFamily="34" charset="0"/>
              </a:rPr>
              <a:t>Direction de l’analyse économique agricole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93F7299-5F7E-CF82-D62C-5C6EAC6F41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4831" y="5993695"/>
            <a:ext cx="5596035" cy="471408"/>
          </a:xfrm>
        </p:spPr>
        <p:txBody>
          <a:bodyPr>
            <a:normAutofit/>
          </a:bodyPr>
          <a:lstStyle/>
          <a:p>
            <a:r>
              <a:rPr lang="fr-BE" sz="1400" i="1" dirty="0">
                <a:latin typeface="Century Gothic" panose="020B0502020202020204" pitchFamily="34" charset="0"/>
              </a:rPr>
              <a:t>Olivier  MISERQUE</a:t>
            </a:r>
          </a:p>
        </p:txBody>
      </p:sp>
      <p:pic>
        <p:nvPicPr>
          <p:cNvPr id="10" name="Image 9" descr="Une image contenant herbe, plein air, terrain, ciel&#10;&#10;Description générée automatiquement">
            <a:extLst>
              <a:ext uri="{FF2B5EF4-FFF2-40B4-BE49-F238E27FC236}">
                <a16:creationId xmlns:a16="http://schemas.microsoft.com/office/drawing/2014/main" id="{1C9D9CFB-36C7-9F42-0668-7F48AB6ADF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5" r="39884"/>
          <a:stretch/>
        </p:blipFill>
        <p:spPr>
          <a:xfrm>
            <a:off x="7015199" y="0"/>
            <a:ext cx="5176801" cy="6858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CC4A09C-A060-FFE8-FB03-454384DC38B9}"/>
              </a:ext>
            </a:extLst>
          </p:cNvPr>
          <p:cNvSpPr txBox="1"/>
          <p:nvPr/>
        </p:nvSpPr>
        <p:spPr>
          <a:xfrm>
            <a:off x="11184718" y="6615905"/>
            <a:ext cx="189984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700">
                <a:solidFill>
                  <a:schemeClr val="bg1"/>
                </a:solidFill>
                <a:latin typeface="Century" panose="02040604050505020304" pitchFamily="18" charset="0"/>
              </a:rPr>
              <a:t>© Christine </a:t>
            </a:r>
            <a:r>
              <a:rPr lang="fr-BE" sz="700" err="1">
                <a:solidFill>
                  <a:schemeClr val="bg1"/>
                </a:solidFill>
                <a:latin typeface="Century" panose="02040604050505020304" pitchFamily="18" charset="0"/>
              </a:rPr>
              <a:t>Gonay</a:t>
            </a:r>
            <a:endParaRPr lang="fr-BE" sz="70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721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40DD8FA2-155E-677E-BA57-28335990DC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10" y="446870"/>
            <a:ext cx="828000" cy="828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BB2CBC3-C766-D81D-4382-E1A03D23B56F}"/>
              </a:ext>
            </a:extLst>
          </p:cNvPr>
          <p:cNvSpPr txBox="1"/>
          <p:nvPr/>
        </p:nvSpPr>
        <p:spPr>
          <a:xfrm>
            <a:off x="2243922" y="231692"/>
            <a:ext cx="7281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28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Focus sur les charges</a:t>
            </a:r>
          </a:p>
        </p:txBody>
      </p:sp>
      <p:graphicFrame>
        <p:nvGraphicFramePr>
          <p:cNvPr id="16" name="Graphique 15">
            <a:extLst>
              <a:ext uri="{FF2B5EF4-FFF2-40B4-BE49-F238E27FC236}">
                <a16:creationId xmlns:a16="http://schemas.microsoft.com/office/drawing/2014/main" id="{D572C28B-9D87-4CCB-A077-6D3B96101B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1480719"/>
              </p:ext>
            </p:extLst>
          </p:nvPr>
        </p:nvGraphicFramePr>
        <p:xfrm>
          <a:off x="1631610" y="446870"/>
          <a:ext cx="9994604" cy="4136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34B64608-3878-5C6F-2046-F7184547D617}"/>
              </a:ext>
            </a:extLst>
          </p:cNvPr>
          <p:cNvSpPr/>
          <p:nvPr/>
        </p:nvSpPr>
        <p:spPr>
          <a:xfrm>
            <a:off x="0" y="-838"/>
            <a:ext cx="335902" cy="1908000"/>
          </a:xfrm>
          <a:prstGeom prst="rect">
            <a:avLst/>
          </a:prstGeom>
          <a:solidFill>
            <a:srgbClr val="067DA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Lait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59D749-7F2F-2CB7-CCFA-E080C58800DE}"/>
              </a:ext>
            </a:extLst>
          </p:cNvPr>
          <p:cNvSpPr/>
          <p:nvPr/>
        </p:nvSpPr>
        <p:spPr>
          <a:xfrm>
            <a:off x="-875" y="1905962"/>
            <a:ext cx="335902" cy="1908000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Viande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69B5084-1DC7-A0C8-9844-A376605350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5027" y="4310479"/>
            <a:ext cx="9701466" cy="21801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2800" b="1" dirty="0">
                <a:solidFill>
                  <a:schemeClr val="accent2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Aliments = 51% des charges op. </a:t>
            </a:r>
            <a:r>
              <a:rPr lang="fr-BE" sz="2800" b="1" dirty="0" err="1">
                <a:solidFill>
                  <a:schemeClr val="accent2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fr-BE" sz="2800" b="1" dirty="0">
                <a:solidFill>
                  <a:schemeClr val="accent2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fr-BE" sz="2800" b="1" dirty="0">
                <a:solidFill>
                  <a:schemeClr val="accent2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25% du total des charges (hors MO)</a:t>
            </a:r>
          </a:p>
          <a:p>
            <a:pPr marL="0" indent="0">
              <a:buNone/>
            </a:pPr>
            <a:r>
              <a:rPr lang="fr-BE" sz="2400" b="1" dirty="0">
                <a:solidFill>
                  <a:schemeClr val="accent2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NB respectivement 48 et 17% en bio</a:t>
            </a:r>
          </a:p>
          <a:p>
            <a:pPr marL="0" indent="0">
              <a:buNone/>
            </a:pPr>
            <a:endParaRPr lang="fr-BE" sz="2000" dirty="0">
              <a:solidFill>
                <a:schemeClr val="accent2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fr-BE" sz="2800" dirty="0">
              <a:solidFill>
                <a:schemeClr val="accent2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BE" sz="28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sz="28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sz="28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sz="28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sz="4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574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40DD8FA2-155E-677E-BA57-28335990DC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12" y="526535"/>
            <a:ext cx="828000" cy="828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BB2CBC3-C766-D81D-4382-E1A03D23B56F}"/>
              </a:ext>
            </a:extLst>
          </p:cNvPr>
          <p:cNvSpPr txBox="1"/>
          <p:nvPr/>
        </p:nvSpPr>
        <p:spPr>
          <a:xfrm>
            <a:off x="2050774" y="498211"/>
            <a:ext cx="7281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B0502020202020204" pitchFamily="34" charset="0"/>
              </a:rPr>
              <a:t>Autonomie / Marge brute / Revenus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B64608-3878-5C6F-2046-F7184547D617}"/>
              </a:ext>
            </a:extLst>
          </p:cNvPr>
          <p:cNvSpPr/>
          <p:nvPr/>
        </p:nvSpPr>
        <p:spPr>
          <a:xfrm>
            <a:off x="0" y="-838"/>
            <a:ext cx="335902" cy="1908000"/>
          </a:xfrm>
          <a:prstGeom prst="rect">
            <a:avLst/>
          </a:prstGeom>
          <a:solidFill>
            <a:srgbClr val="067DA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Lait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59D749-7F2F-2CB7-CCFA-E080C58800DE}"/>
              </a:ext>
            </a:extLst>
          </p:cNvPr>
          <p:cNvSpPr/>
          <p:nvPr/>
        </p:nvSpPr>
        <p:spPr>
          <a:xfrm>
            <a:off x="-875" y="1905962"/>
            <a:ext cx="335902" cy="1908000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Viande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4B60E31-CB42-11AC-E143-C2664B2E2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12" y="1600375"/>
            <a:ext cx="6413640" cy="3524517"/>
          </a:xfrm>
          <a:prstGeom prst="rect">
            <a:avLst/>
          </a:prstGeom>
        </p:spPr>
      </p:pic>
      <p:sp>
        <p:nvSpPr>
          <p:cNvPr id="5" name="Espace réservé pour une image  2">
            <a:extLst>
              <a:ext uri="{FF2B5EF4-FFF2-40B4-BE49-F238E27FC236}">
                <a16:creationId xmlns:a16="http://schemas.microsoft.com/office/drawing/2014/main" id="{B0AC2ABA-5328-41E6-9986-7198907F33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87340" y="1633793"/>
            <a:ext cx="4095125" cy="40439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BE" sz="2800" b="1" dirty="0">
                <a:solidFill>
                  <a:schemeClr val="accent2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Lien moins clair entre charge en UGB et frais d’alim. </a:t>
            </a:r>
            <a:r>
              <a:rPr lang="fr-BE" sz="2800" b="1" dirty="0" err="1">
                <a:solidFill>
                  <a:schemeClr val="accent2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</a:t>
            </a:r>
            <a:r>
              <a:rPr lang="fr-BE" sz="2800" b="1" dirty="0">
                <a:solidFill>
                  <a:schemeClr val="accent2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endParaRPr lang="fr-BE" sz="2800" b="1" dirty="0">
              <a:solidFill>
                <a:schemeClr val="accent2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fr-BE" sz="2800" b="1" dirty="0">
                <a:solidFill>
                  <a:schemeClr val="accent2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 de relation entre frais alim. et marge brute ou revenu</a:t>
            </a:r>
          </a:p>
          <a:p>
            <a:pPr marL="0" indent="0" algn="ctr">
              <a:buNone/>
            </a:pPr>
            <a:endParaRPr lang="fr-BE" sz="2000" dirty="0">
              <a:solidFill>
                <a:schemeClr val="accent2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fr-BE" sz="2800" dirty="0">
              <a:solidFill>
                <a:schemeClr val="accent2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BE" sz="28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sz="28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sz="28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sz="28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sz="4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793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8E1C4C19-22D5-1EB8-9B52-B6FCFBBA70EF}"/>
              </a:ext>
            </a:extLst>
          </p:cNvPr>
          <p:cNvSpPr txBox="1"/>
          <p:nvPr/>
        </p:nvSpPr>
        <p:spPr>
          <a:xfrm>
            <a:off x="1367016" y="160915"/>
            <a:ext cx="72814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200" b="1" i="0" u="none" strike="noStrike" kern="1200" cap="none" spc="0" normalizeH="0" baseline="0" noProof="0" dirty="0">
                <a:ln>
                  <a:noFill/>
                </a:ln>
                <a:solidFill>
                  <a:srgbClr val="067DA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 conclusion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DA4AD89-03D2-6343-BF9A-9E376BF27F4E}"/>
              </a:ext>
            </a:extLst>
          </p:cNvPr>
          <p:cNvSpPr txBox="1"/>
          <p:nvPr/>
        </p:nvSpPr>
        <p:spPr>
          <a:xfrm rot="16200000">
            <a:off x="1129924" y="3776225"/>
            <a:ext cx="2744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 21 000 élevages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E8D0513-1991-3A93-03A7-C935E035A67E}"/>
              </a:ext>
            </a:extLst>
          </p:cNvPr>
          <p:cNvSpPr txBox="1"/>
          <p:nvPr/>
        </p:nvSpPr>
        <p:spPr>
          <a:xfrm rot="16200000">
            <a:off x="7159951" y="4566063"/>
            <a:ext cx="11027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>
                <a:solidFill>
                  <a:schemeClr val="bg1"/>
                </a:solidFill>
                <a:latin typeface="Century Gothic" panose="020B0502020202020204" pitchFamily="34" charset="0"/>
              </a:rPr>
              <a:t> 7 200 élevages</a:t>
            </a:r>
          </a:p>
        </p:txBody>
      </p:sp>
      <p:sp>
        <p:nvSpPr>
          <p:cNvPr id="25" name="Espace réservé pour une image  2">
            <a:extLst>
              <a:ext uri="{FF2B5EF4-FFF2-40B4-BE49-F238E27FC236}">
                <a16:creationId xmlns:a16="http://schemas.microsoft.com/office/drawing/2014/main" id="{5F954761-86CA-2EB4-295B-C5D63AC392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9219" y="956931"/>
            <a:ext cx="11123246" cy="3583172"/>
          </a:xfrm>
        </p:spPr>
        <p:txBody>
          <a:bodyPr>
            <a:normAutofit fontScale="85000" lnSpcReduction="10000"/>
          </a:bodyPr>
          <a:lstStyle/>
          <a:p>
            <a:r>
              <a:rPr lang="fr-BE" sz="2800" b="1" dirty="0">
                <a:solidFill>
                  <a:srgbClr val="067DAC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L’évolution générale en nbre de bovins et surface tend à aller vers plus d’autonomie fourragère potentielle.</a:t>
            </a:r>
          </a:p>
          <a:p>
            <a:endParaRPr lang="fr-BE" sz="2800" b="1" dirty="0">
              <a:solidFill>
                <a:srgbClr val="067DAC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BE" sz="2800" b="1" dirty="0">
                <a:solidFill>
                  <a:srgbClr val="067DAC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bovin laitier, réduire les dépenses en aliments </a:t>
            </a:r>
            <a:r>
              <a:rPr lang="fr-BE" sz="2800" b="1" dirty="0" err="1">
                <a:solidFill>
                  <a:srgbClr val="067DAC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</a:t>
            </a:r>
            <a:r>
              <a:rPr lang="fr-BE" sz="2800" b="1" dirty="0">
                <a:solidFill>
                  <a:srgbClr val="067DAC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augmente la marge brute (€/100 L) mais reste sans lien avec le revenu.</a:t>
            </a:r>
          </a:p>
          <a:p>
            <a:r>
              <a:rPr lang="fr-BE" sz="2800" b="1" dirty="0">
                <a:solidFill>
                  <a:srgbClr val="067DAC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relation est moins évidente en élevage viandeux.</a:t>
            </a:r>
          </a:p>
          <a:p>
            <a:endParaRPr lang="fr-BE" sz="2800" b="1" dirty="0">
              <a:solidFill>
                <a:srgbClr val="067DAC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BE" sz="2800" b="1" dirty="0">
                <a:solidFill>
                  <a:srgbClr val="067DAC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Dans tous les cas, la variabilité observée montre des grandes disparités dans la gestion des surfaces fourragères.</a:t>
            </a:r>
            <a:endParaRPr lang="fr-BE" sz="28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sz="2800" dirty="0">
              <a:solidFill>
                <a:srgbClr val="EE4E2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sz="2800" dirty="0">
              <a:solidFill>
                <a:srgbClr val="EE4E2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sz="2800" dirty="0">
              <a:solidFill>
                <a:srgbClr val="EE4E2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sz="2800" dirty="0">
              <a:solidFill>
                <a:srgbClr val="EE4E2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sz="4000" dirty="0"/>
          </a:p>
        </p:txBody>
      </p:sp>
    </p:spTree>
    <p:extLst>
      <p:ext uri="{BB962C8B-B14F-4D97-AF65-F5344CB8AC3E}">
        <p14:creationId xmlns:p14="http://schemas.microsoft.com/office/powerpoint/2010/main" val="3121211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7D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7CCE850-8B40-46D8-9B48-E2C8DE3466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BE" b="1">
                <a:latin typeface="Century Gothic" panose="020B0502020202020204" pitchFamily="34" charset="0"/>
              </a:rPr>
              <a:t>Département de l’étude du milieu naturel et agricole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99F46D-1473-413B-B5C7-5AA4F59F2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BE" b="1">
                <a:latin typeface="Century Gothic" panose="020B0502020202020204" pitchFamily="34" charset="0"/>
              </a:rPr>
              <a:t>Direction de l’analyse économique agricole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4EAC035-D07E-4C4E-A5DD-C14B731242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BE" dirty="0">
                <a:latin typeface="Century Gothic" panose="020B0502020202020204" pitchFamily="34" charset="0"/>
              </a:rPr>
              <a:t>4 février 2025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3B8F73F-0B20-4D77-A210-069F28A4D5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BE" dirty="0">
                <a:latin typeface="Century Gothic" panose="020B0502020202020204" pitchFamily="34" charset="0"/>
              </a:rPr>
              <a:t>Olivier MISERQUE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AB59E24-8370-4757-9F6F-8F964C3ECA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fr-BE" dirty="0">
                <a:latin typeface="Century Gothic" panose="020B0502020202020204" pitchFamily="34" charset="0"/>
              </a:rPr>
              <a:t>   081/64 94 68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6FA65A2-3F58-49D4-89F0-0FE56A8879B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BE" dirty="0">
                <a:latin typeface="Century Gothic" panose="020B0502020202020204" pitchFamily="34" charset="0"/>
              </a:rPr>
              <a:t>olivier.miserque@spw.wallonie.be</a:t>
            </a:r>
          </a:p>
          <a:p>
            <a:endParaRPr lang="fr-BE" dirty="0">
              <a:latin typeface="Century Gothic" panose="020B0502020202020204" pitchFamily="34" charset="0"/>
            </a:endParaRPr>
          </a:p>
        </p:txBody>
      </p:sp>
      <p:pic>
        <p:nvPicPr>
          <p:cNvPr id="9" name="Espace réservé pour une image  8" descr="Une image contenant texte, logo, Graphique, Police&#10;&#10;Description générée automatiquement">
            <a:extLst>
              <a:ext uri="{FF2B5EF4-FFF2-40B4-BE49-F238E27FC236}">
                <a16:creationId xmlns:a16="http://schemas.microsoft.com/office/drawing/2014/main" id="{ECB955AF-8A79-D5DD-494E-1B8938A3BC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1346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30CB3944-4707-C444-532D-102DCAF87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4375"/>
            <a:ext cx="12287250" cy="8191500"/>
          </a:xfrm>
          <a:prstGeom prst="rect">
            <a:avLst/>
          </a:prstGeom>
        </p:spPr>
      </p:pic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6" name="Zoom de section 15">
                <a:extLst>
                  <a:ext uri="{FF2B5EF4-FFF2-40B4-BE49-F238E27FC236}">
                    <a16:creationId xmlns:a16="http://schemas.microsoft.com/office/drawing/2014/main" id="{54972EB9-E12B-8811-1939-92C684475F1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67375817"/>
                  </p:ext>
                </p:extLst>
              </p:nvPr>
            </p:nvGraphicFramePr>
            <p:xfrm rot="20411728">
              <a:off x="3583409" y="1441438"/>
              <a:ext cx="3914283" cy="2201784"/>
            </p:xfrm>
            <a:graphic>
              <a:graphicData uri="http://schemas.microsoft.com/office/powerpoint/2016/sectionzoom">
                <psez:sectionZm>
                  <psez:sectionZmObj sectionId="{FEDCDD35-2D49-4902-B936-93DADE1E1CC1}">
                    <psez:zmPr id="{872009D7-B0C8-4BBC-B0B1-B9CD8A502E52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0411728">
                          <a:off x="0" y="0"/>
                          <a:ext cx="3914283" cy="220178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6" name="Zoom de section 1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54972EB9-E12B-8811-1939-92C684475F1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0411728">
                <a:off x="3583409" y="1441438"/>
                <a:ext cx="3914283" cy="220178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8" name="Zoom de section 17">
                <a:extLst>
                  <a:ext uri="{FF2B5EF4-FFF2-40B4-BE49-F238E27FC236}">
                    <a16:creationId xmlns:a16="http://schemas.microsoft.com/office/drawing/2014/main" id="{1914E2E8-DE5B-5240-4094-DA603E635AD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77950895"/>
                  </p:ext>
                </p:extLst>
              </p:nvPr>
            </p:nvGraphicFramePr>
            <p:xfrm rot="20411728">
              <a:off x="4426370" y="3694912"/>
              <a:ext cx="3846602" cy="2163714"/>
            </p:xfrm>
            <a:graphic>
              <a:graphicData uri="http://schemas.microsoft.com/office/powerpoint/2016/sectionzoom">
                <psez:sectionZm>
                  <psez:sectionZmObj sectionId="{5C233189-23B1-4F1F-83FD-9DAC76B0DB5A}">
                    <psez:zmPr id="{D1CFF8E4-C9BD-4F9E-91B3-0A7858B3ECA9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0411728">
                          <a:off x="0" y="0"/>
                          <a:ext cx="3846602" cy="216371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8" name="Zoom de section 17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1914E2E8-DE5B-5240-4094-DA603E635A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0411728">
                <a:off x="4426370" y="3694912"/>
                <a:ext cx="3846602" cy="216371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3873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terrain, bétail, pâturage&#10;&#10;Description générée automatiquement">
            <a:extLst>
              <a:ext uri="{FF2B5EF4-FFF2-40B4-BE49-F238E27FC236}">
                <a16:creationId xmlns:a16="http://schemas.microsoft.com/office/drawing/2014/main" id="{97B8DF39-2F60-6548-E353-78D89C75C5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12"/>
          <a:stretch/>
        </p:blipFill>
        <p:spPr>
          <a:xfrm>
            <a:off x="0" y="6544"/>
            <a:ext cx="5599094" cy="6858000"/>
          </a:xfrm>
          <a:prstGeom prst="rect">
            <a:avLst/>
          </a:prstGeom>
        </p:spPr>
      </p:pic>
      <p:pic>
        <p:nvPicPr>
          <p:cNvPr id="20" name="Graphique 19" descr="Porte-bloc contour">
            <a:extLst>
              <a:ext uri="{FF2B5EF4-FFF2-40B4-BE49-F238E27FC236}">
                <a16:creationId xmlns:a16="http://schemas.microsoft.com/office/drawing/2014/main" id="{3264FFCA-8267-15C3-92E1-41132AC53D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0" y="3028478"/>
            <a:ext cx="5085521" cy="3556952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18BD417-5427-A37E-7631-E990E1695D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0C148-1F61-5E4B-832C-FF724BEAA9FC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77"/>
              <a:ea typeface="+mn-ea"/>
              <a:cs typeface="+mn-cs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C8C7A7A2-82CD-CF17-279C-30C8076C7920}"/>
              </a:ext>
            </a:extLst>
          </p:cNvPr>
          <p:cNvSpPr txBox="1">
            <a:spLocks/>
          </p:cNvSpPr>
          <p:nvPr/>
        </p:nvSpPr>
        <p:spPr>
          <a:xfrm>
            <a:off x="5903517" y="1375891"/>
            <a:ext cx="5599094" cy="1500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4400" b="1" i="0" kern="1200" spc="0" baseline="0">
                <a:solidFill>
                  <a:schemeClr val="tx1"/>
                </a:solidFill>
                <a:latin typeface="Avenir Next LT Pro Demi" panose="020B0504020202020204" pitchFamily="34" charset="77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4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>
                <a:ln>
                  <a:noFill/>
                </a:ln>
                <a:solidFill>
                  <a:srgbClr val="067DAC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Evolution des élevages</a:t>
            </a:r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C30CC6BE-BB86-C7EB-89AB-F5E87DD6F555}"/>
              </a:ext>
            </a:extLst>
          </p:cNvPr>
          <p:cNvSpPr txBox="1">
            <a:spLocks/>
          </p:cNvSpPr>
          <p:nvPr/>
        </p:nvSpPr>
        <p:spPr>
          <a:xfrm>
            <a:off x="9369490" y="64994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100" b="0" i="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0C148-1F61-5E4B-832C-FF724BEAA9FC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77"/>
              <a:ea typeface="+mn-ea"/>
              <a:cs typeface="+mn-cs"/>
            </a:endParaRPr>
          </a:p>
        </p:txBody>
      </p:sp>
      <p:pic>
        <p:nvPicPr>
          <p:cNvPr id="24" name="Graphique 23" descr="Crayon avec un remplissage uni">
            <a:extLst>
              <a:ext uri="{FF2B5EF4-FFF2-40B4-BE49-F238E27FC236}">
                <a16:creationId xmlns:a16="http://schemas.microsoft.com/office/drawing/2014/main" id="{01B5D7D3-DA16-1806-B1A2-79C482AAF2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5188606">
            <a:off x="6161103" y="3368721"/>
            <a:ext cx="914400" cy="9144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F87BA146-84C0-9F1E-7AA1-79B16F9DD975}"/>
              </a:ext>
            </a:extLst>
          </p:cNvPr>
          <p:cNvSpPr txBox="1"/>
          <p:nvPr/>
        </p:nvSpPr>
        <p:spPr>
          <a:xfrm>
            <a:off x="7474226" y="4236740"/>
            <a:ext cx="2294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sz="2400" b="1" dirty="0"/>
              <a:t>Bovins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sz="2400" b="1" dirty="0"/>
              <a:t>Superficies fourragères</a:t>
            </a:r>
          </a:p>
        </p:txBody>
      </p:sp>
    </p:spTree>
    <p:extLst>
      <p:ext uri="{BB962C8B-B14F-4D97-AF65-F5344CB8AC3E}">
        <p14:creationId xmlns:p14="http://schemas.microsoft.com/office/powerpoint/2010/main" val="1954384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8E1C4C19-22D5-1EB8-9B52-B6FCFBBA70EF}"/>
              </a:ext>
            </a:extLst>
          </p:cNvPr>
          <p:cNvSpPr txBox="1"/>
          <p:nvPr/>
        </p:nvSpPr>
        <p:spPr>
          <a:xfrm>
            <a:off x="1367016" y="160915"/>
            <a:ext cx="72814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200" b="1" i="0" u="none" strike="noStrike" kern="1200" cap="none" spc="0" normalizeH="0" baseline="0" noProof="0" dirty="0">
                <a:ln>
                  <a:noFill/>
                </a:ln>
                <a:solidFill>
                  <a:srgbClr val="067DA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Evolution de la charge en bovins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DA4AD89-03D2-6343-BF9A-9E376BF27F4E}"/>
              </a:ext>
            </a:extLst>
          </p:cNvPr>
          <p:cNvSpPr txBox="1"/>
          <p:nvPr/>
        </p:nvSpPr>
        <p:spPr>
          <a:xfrm rot="16200000">
            <a:off x="1129924" y="3776225"/>
            <a:ext cx="2744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 21 000 élevages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E8D0513-1991-3A93-03A7-C935E035A67E}"/>
              </a:ext>
            </a:extLst>
          </p:cNvPr>
          <p:cNvSpPr txBox="1"/>
          <p:nvPr/>
        </p:nvSpPr>
        <p:spPr>
          <a:xfrm rot="16200000">
            <a:off x="7159951" y="4566063"/>
            <a:ext cx="11027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>
                <a:solidFill>
                  <a:schemeClr val="bg1"/>
                </a:solidFill>
                <a:latin typeface="Century Gothic" panose="020B0502020202020204" pitchFamily="34" charset="0"/>
              </a:rPr>
              <a:t> 7 200 élevages</a:t>
            </a:r>
          </a:p>
        </p:txBody>
      </p:sp>
      <p:sp>
        <p:nvSpPr>
          <p:cNvPr id="25" name="Espace réservé pour une image  2">
            <a:extLst>
              <a:ext uri="{FF2B5EF4-FFF2-40B4-BE49-F238E27FC236}">
                <a16:creationId xmlns:a16="http://schemas.microsoft.com/office/drawing/2014/main" id="{5F954761-86CA-2EB4-295B-C5D63AC392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80043" y="1633793"/>
            <a:ext cx="3702422" cy="290630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fr-BE" sz="2800" b="1" dirty="0">
                <a:solidFill>
                  <a:srgbClr val="067DAC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 2005 et 2023</a:t>
            </a:r>
          </a:p>
          <a:p>
            <a:pPr marL="0" indent="0" algn="ctr">
              <a:buNone/>
            </a:pPr>
            <a:endParaRPr lang="fr-BE" sz="2800" b="1" dirty="0">
              <a:solidFill>
                <a:srgbClr val="067DAC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fr-BE" sz="2800" b="1" dirty="0">
                <a:solidFill>
                  <a:srgbClr val="067DAC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-25% de bovins (UGB)</a:t>
            </a:r>
          </a:p>
          <a:p>
            <a:pPr marL="0" indent="0" algn="ctr">
              <a:buNone/>
            </a:pPr>
            <a:r>
              <a:rPr lang="fr-BE" sz="2800" b="1" dirty="0">
                <a:solidFill>
                  <a:srgbClr val="067DAC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-16% de sup four.</a:t>
            </a:r>
          </a:p>
          <a:p>
            <a:pPr marL="0" indent="0" algn="ctr">
              <a:buNone/>
            </a:pPr>
            <a:endParaRPr lang="fr-BE" sz="2800" b="1" dirty="0">
              <a:solidFill>
                <a:srgbClr val="067DAC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fr-BE" sz="2800" b="1" dirty="0">
                <a:solidFill>
                  <a:srgbClr val="067DAC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-10,4% de charge UGB/ha</a:t>
            </a:r>
            <a:endParaRPr lang="fr-BE" sz="2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fr-BE" sz="28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BE" sz="2800" dirty="0">
              <a:solidFill>
                <a:srgbClr val="EE4E2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sz="2800" dirty="0">
              <a:solidFill>
                <a:srgbClr val="EE4E2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sz="2800" dirty="0">
              <a:solidFill>
                <a:srgbClr val="EE4E2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sz="2800" dirty="0">
              <a:solidFill>
                <a:srgbClr val="EE4E2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sz="40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37D8E98-037F-A3F3-A4FC-D627FC57479E}"/>
              </a:ext>
            </a:extLst>
          </p:cNvPr>
          <p:cNvSpPr txBox="1"/>
          <p:nvPr/>
        </p:nvSpPr>
        <p:spPr>
          <a:xfrm rot="16200000">
            <a:off x="2856529" y="4115640"/>
            <a:ext cx="22492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100">
                <a:solidFill>
                  <a:schemeClr val="bg1"/>
                </a:solidFill>
                <a:latin typeface="Century Gothic" panose="020B0502020202020204" pitchFamily="34" charset="0"/>
              </a:rPr>
              <a:t> 14 900 élevages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A53BC4-58FE-924F-C9F7-DA69F786C898}"/>
              </a:ext>
            </a:extLst>
          </p:cNvPr>
          <p:cNvSpPr txBox="1"/>
          <p:nvPr/>
        </p:nvSpPr>
        <p:spPr>
          <a:xfrm rot="16200000">
            <a:off x="4728304" y="4323440"/>
            <a:ext cx="14735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050">
                <a:solidFill>
                  <a:schemeClr val="bg1"/>
                </a:solidFill>
                <a:latin typeface="Century Gothic" panose="020B0502020202020204" pitchFamily="34" charset="0"/>
              </a:rPr>
              <a:t> 10 200 élevages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3CCE622-7776-AEA9-4097-973D2414BB2C}"/>
              </a:ext>
            </a:extLst>
          </p:cNvPr>
          <p:cNvSpPr txBox="1"/>
          <p:nvPr/>
        </p:nvSpPr>
        <p:spPr>
          <a:xfrm rot="16200000">
            <a:off x="6348644" y="4500338"/>
            <a:ext cx="12488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000">
                <a:solidFill>
                  <a:schemeClr val="bg1"/>
                </a:solidFill>
                <a:latin typeface="Century Gothic" panose="020B0502020202020204" pitchFamily="34" charset="0"/>
              </a:rPr>
              <a:t> 7 700 élevages</a:t>
            </a:r>
          </a:p>
        </p:txBody>
      </p:sp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ED22095C-0B5D-46E8-9A2F-F1F59F5285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9534866"/>
              </p:ext>
            </p:extLst>
          </p:nvPr>
        </p:nvGraphicFramePr>
        <p:xfrm>
          <a:off x="992262" y="1161488"/>
          <a:ext cx="7215381" cy="4117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ZoneTexte 13">
            <a:extLst>
              <a:ext uri="{FF2B5EF4-FFF2-40B4-BE49-F238E27FC236}">
                <a16:creationId xmlns:a16="http://schemas.microsoft.com/office/drawing/2014/main" id="{BF1E63C3-40BF-DB4E-6E5E-86422E25F9BA}"/>
              </a:ext>
            </a:extLst>
          </p:cNvPr>
          <p:cNvSpPr txBox="1"/>
          <p:nvPr/>
        </p:nvSpPr>
        <p:spPr>
          <a:xfrm>
            <a:off x="1997816" y="1394268"/>
            <a:ext cx="1269899" cy="369332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accent1"/>
                </a:solidFill>
              </a:rPr>
              <a:t>2,3 UGB/ha</a:t>
            </a:r>
          </a:p>
        </p:txBody>
      </p:sp>
    </p:spTree>
    <p:extLst>
      <p:ext uri="{BB962C8B-B14F-4D97-AF65-F5344CB8AC3E}">
        <p14:creationId xmlns:p14="http://schemas.microsoft.com/office/powerpoint/2010/main" val="70285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Chart bld="category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8E1C4C19-22D5-1EB8-9B52-B6FCFBBA70EF}"/>
              </a:ext>
            </a:extLst>
          </p:cNvPr>
          <p:cNvSpPr txBox="1"/>
          <p:nvPr/>
        </p:nvSpPr>
        <p:spPr>
          <a:xfrm>
            <a:off x="845751" y="271383"/>
            <a:ext cx="72814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200" b="1" i="0" u="none" strike="noStrike" kern="1200" cap="none" spc="0" normalizeH="0" baseline="0" noProof="0" dirty="0">
                <a:ln>
                  <a:noFill/>
                </a:ln>
                <a:solidFill>
                  <a:srgbClr val="067DA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Evolution selon la spécialisation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B47A363-7FAD-FBD3-2FB5-E52C2937B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461" y="1811621"/>
            <a:ext cx="5802793" cy="323475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DDD7582-DD6B-BA9E-1611-86B5B2022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813" y="1811621"/>
            <a:ext cx="5802795" cy="3234757"/>
          </a:xfrm>
          <a:prstGeom prst="rect">
            <a:avLst/>
          </a:prstGeom>
        </p:spPr>
      </p:pic>
      <p:pic>
        <p:nvPicPr>
          <p:cNvPr id="2" name="Image 1" descr="Une image contenant texte, Police, Graphique, clipart&#10;&#10;Description générée automatiquement">
            <a:extLst>
              <a:ext uri="{FF2B5EF4-FFF2-40B4-BE49-F238E27FC236}">
                <a16:creationId xmlns:a16="http://schemas.microsoft.com/office/drawing/2014/main" id="{12E3B53F-9122-7B79-5B10-F2AC283AF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857" y="869031"/>
            <a:ext cx="828000" cy="82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3556BCE-847D-8CA4-E76B-79FD6A01E0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019" y="926326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53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7B8DF39-2F60-6548-E353-78D89C75C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2" r="19402"/>
          <a:stretch/>
        </p:blipFill>
        <p:spPr>
          <a:xfrm rot="10800000">
            <a:off x="-10623" y="-14973"/>
            <a:ext cx="5685971" cy="696441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18BD417-5427-A37E-7631-E990E1695D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0C148-1F61-5E4B-832C-FF724BEAA9FC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77"/>
              <a:ea typeface="+mn-ea"/>
              <a:cs typeface="+mn-cs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C8C7A7A2-82CD-CF17-279C-30C8076C7920}"/>
              </a:ext>
            </a:extLst>
          </p:cNvPr>
          <p:cNvSpPr txBox="1">
            <a:spLocks/>
          </p:cNvSpPr>
          <p:nvPr/>
        </p:nvSpPr>
        <p:spPr>
          <a:xfrm>
            <a:off x="6096000" y="1375891"/>
            <a:ext cx="5599094" cy="1500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4400" b="1" i="0" kern="1200" spc="0" baseline="0">
                <a:solidFill>
                  <a:schemeClr val="tx1"/>
                </a:solidFill>
                <a:latin typeface="Avenir Next LT Pro Demi" panose="020B0504020202020204" pitchFamily="34" charset="77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4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067DAC"/>
                </a:solidFill>
                <a:latin typeface="Century Gothic" panose="020B0502020202020204" pitchFamily="34" charset="0"/>
              </a:rPr>
              <a:t>Analyse des données comptables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srgbClr val="067DAC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C30CC6BE-BB86-C7EB-89AB-F5E87DD6F555}"/>
              </a:ext>
            </a:extLst>
          </p:cNvPr>
          <p:cNvSpPr txBox="1">
            <a:spLocks/>
          </p:cNvSpPr>
          <p:nvPr/>
        </p:nvSpPr>
        <p:spPr>
          <a:xfrm>
            <a:off x="9369490" y="64994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100" b="0" i="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0C148-1F61-5E4B-832C-FF724BEAA9FC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77"/>
              <a:ea typeface="+mn-ea"/>
              <a:cs typeface="+mn-cs"/>
            </a:endParaRPr>
          </a:p>
        </p:txBody>
      </p:sp>
      <p:pic>
        <p:nvPicPr>
          <p:cNvPr id="10" name="Graphique 9" descr="Porte-bloc contour">
            <a:extLst>
              <a:ext uri="{FF2B5EF4-FFF2-40B4-BE49-F238E27FC236}">
                <a16:creationId xmlns:a16="http://schemas.microsoft.com/office/drawing/2014/main" id="{B06A6247-6CA6-E355-75CC-D28841B14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8204" y="2447517"/>
            <a:ext cx="5254906" cy="4036315"/>
          </a:xfrm>
          <a:prstGeom prst="rect">
            <a:avLst/>
          </a:prstGeom>
        </p:spPr>
      </p:pic>
      <p:pic>
        <p:nvPicPr>
          <p:cNvPr id="11" name="Graphique 10" descr="Crayon avec un remplissage uni">
            <a:extLst>
              <a:ext uri="{FF2B5EF4-FFF2-40B4-BE49-F238E27FC236}">
                <a16:creationId xmlns:a16="http://schemas.microsoft.com/office/drawing/2014/main" id="{DBEBA918-FE39-AC3E-8677-2DC721BFED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5188606">
            <a:off x="6418886" y="3369125"/>
            <a:ext cx="914400" cy="9144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B2B3D73-2A48-D797-B41E-120DEEE152C9}"/>
              </a:ext>
            </a:extLst>
          </p:cNvPr>
          <p:cNvSpPr txBox="1"/>
          <p:nvPr/>
        </p:nvSpPr>
        <p:spPr>
          <a:xfrm>
            <a:off x="7546695" y="3936887"/>
            <a:ext cx="274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sz="2400" b="1" dirty="0"/>
              <a:t>Bovins laitiers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BE" sz="24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sz="2400" b="1" dirty="0"/>
              <a:t>Bovins viandeux</a:t>
            </a:r>
          </a:p>
          <a:p>
            <a:endParaRPr lang="fr-BE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344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67D7EC1-D54A-2D5E-929A-1CA6631EDE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1742082"/>
              </p:ext>
            </p:extLst>
          </p:nvPr>
        </p:nvGraphicFramePr>
        <p:xfrm>
          <a:off x="1260094" y="347137"/>
          <a:ext cx="10136815" cy="4740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Zoom de diapositive 7">
                <a:extLst>
                  <a:ext uri="{FF2B5EF4-FFF2-40B4-BE49-F238E27FC236}">
                    <a16:creationId xmlns:a16="http://schemas.microsoft.com/office/drawing/2014/main" id="{907E6A3E-2760-9DCB-87DF-AA39F3B855F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60864493"/>
                  </p:ext>
                </p:extLst>
              </p:nvPr>
            </p:nvGraphicFramePr>
            <p:xfrm>
              <a:off x="4811456" y="2540531"/>
              <a:ext cx="1171227" cy="1171227"/>
            </p:xfrm>
            <a:graphic>
              <a:graphicData uri="http://schemas.microsoft.com/office/powerpoint/2016/slidezoom">
                <pslz:sldZm>
                  <pslz:sldZmObj sldId="544" cId="801950647">
                    <pslz:zmPr id="{1FA83D1A-F9E6-4F26-A387-B56C5228CEE6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96DAC541-7B7A-43D3-8B79-37D633B846F1}">
                              <asvg:svgBlip xmlns:asvg="http://schemas.microsoft.com/office/drawing/2016/SVG/main" r:embed="rId5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71227" cy="117122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Zoom de diapositive 7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907E6A3E-2760-9DCB-87DF-AA39F3B855F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811456" y="2540531"/>
                <a:ext cx="1171227" cy="117122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5" name="Image 4" descr="Une image contenant texte, Police, Graphique, clipart&#10;&#10;Description générée automatiquement">
            <a:extLst>
              <a:ext uri="{FF2B5EF4-FFF2-40B4-BE49-F238E27FC236}">
                <a16:creationId xmlns:a16="http://schemas.microsoft.com/office/drawing/2014/main" id="{5E9D22EC-3C5C-7176-17D0-E4DAC7472B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38" y="221755"/>
            <a:ext cx="828000" cy="82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00F75C-5EE8-6CC0-DCBB-F882FE7C5329}"/>
              </a:ext>
            </a:extLst>
          </p:cNvPr>
          <p:cNvSpPr/>
          <p:nvPr/>
        </p:nvSpPr>
        <p:spPr>
          <a:xfrm>
            <a:off x="0" y="-838"/>
            <a:ext cx="335902" cy="1908000"/>
          </a:xfrm>
          <a:prstGeom prst="rect">
            <a:avLst/>
          </a:prstGeom>
          <a:solidFill>
            <a:srgbClr val="067DA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Lait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829611-A1E3-2866-8B82-1D757576A322}"/>
              </a:ext>
            </a:extLst>
          </p:cNvPr>
          <p:cNvSpPr/>
          <p:nvPr/>
        </p:nvSpPr>
        <p:spPr>
          <a:xfrm>
            <a:off x="-875" y="1905962"/>
            <a:ext cx="335902" cy="1908000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Viande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ACB916A-3F95-6BF3-8796-88884E968B7E}"/>
              </a:ext>
            </a:extLst>
          </p:cNvPr>
          <p:cNvSpPr txBox="1"/>
          <p:nvPr/>
        </p:nvSpPr>
        <p:spPr>
          <a:xfrm>
            <a:off x="2565506" y="169835"/>
            <a:ext cx="7281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800" b="1" i="0" u="none" strike="noStrike" kern="1200" cap="none" spc="0" normalizeH="0" baseline="0" noProof="0" dirty="0">
                <a:ln>
                  <a:noFill/>
                </a:ln>
                <a:solidFill>
                  <a:srgbClr val="067DAC"/>
                </a:solidFill>
                <a:effectLst/>
                <a:uLnTx/>
                <a:uFillTx/>
                <a:latin typeface="Century Gothic" panose="020B0502020202020204" pitchFamily="34" charset="0"/>
              </a:rPr>
              <a:t>Focus sur les charges </a:t>
            </a:r>
          </a:p>
        </p:txBody>
      </p:sp>
      <p:sp>
        <p:nvSpPr>
          <p:cNvPr id="2" name="Espace réservé pour une image  2">
            <a:extLst>
              <a:ext uri="{FF2B5EF4-FFF2-40B4-BE49-F238E27FC236}">
                <a16:creationId xmlns:a16="http://schemas.microsoft.com/office/drawing/2014/main" id="{4425FA55-2F0B-5C37-C373-47758BEEE0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2338" y="4813080"/>
            <a:ext cx="8580932" cy="74615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BE" sz="2800" b="1" dirty="0">
                <a:solidFill>
                  <a:srgbClr val="067DAC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Aliments =	61% charges op. </a:t>
            </a:r>
            <a:r>
              <a:rPr lang="fr-BE" sz="2800" b="1" dirty="0" err="1">
                <a:solidFill>
                  <a:srgbClr val="067DAC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fr-BE" sz="2800" b="1" dirty="0">
                <a:solidFill>
                  <a:srgbClr val="067DAC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fr-BE" sz="2800" b="1" dirty="0">
                <a:solidFill>
                  <a:srgbClr val="067DAC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+ de 27% total des charges </a:t>
            </a:r>
            <a:r>
              <a:rPr lang="fr-BE" sz="2800" b="1" dirty="0" err="1">
                <a:solidFill>
                  <a:srgbClr val="067DAC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</a:t>
            </a:r>
            <a:r>
              <a:rPr lang="fr-BE" sz="2800" b="1" dirty="0">
                <a:solidFill>
                  <a:srgbClr val="067DAC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(hors MO </a:t>
            </a:r>
            <a:r>
              <a:rPr lang="fr-BE" sz="2800" b="1" dirty="0" err="1">
                <a:solidFill>
                  <a:srgbClr val="067DAC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</a:t>
            </a:r>
            <a:r>
              <a:rPr lang="fr-BE" sz="2800" b="1" dirty="0">
                <a:solidFill>
                  <a:srgbClr val="067DAC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914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C81A0D9C-C39A-514D-1B95-29458FE6E6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2253111"/>
              </p:ext>
            </p:extLst>
          </p:nvPr>
        </p:nvGraphicFramePr>
        <p:xfrm>
          <a:off x="1005840" y="1543893"/>
          <a:ext cx="10515600" cy="4378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7B3F9BA8-C8E6-4F38-8C3F-89324DCA7661}"/>
              </a:ext>
            </a:extLst>
          </p:cNvPr>
          <p:cNvSpPr txBox="1"/>
          <p:nvPr/>
        </p:nvSpPr>
        <p:spPr>
          <a:xfrm>
            <a:off x="6654720" y="3822765"/>
            <a:ext cx="1135380" cy="37909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b="1" dirty="0">
                <a:solidFill>
                  <a:srgbClr val="F9B67F"/>
                </a:solidFill>
                <a:latin typeface="Century Gothic" panose="020B0502020202020204" pitchFamily="34" charset="0"/>
              </a:rPr>
              <a:t>+ 40%</a:t>
            </a:r>
          </a:p>
        </p:txBody>
      </p:sp>
      <p:sp>
        <p:nvSpPr>
          <p:cNvPr id="7" name="ZoneTexte 3">
            <a:extLst>
              <a:ext uri="{FF2B5EF4-FFF2-40B4-BE49-F238E27FC236}">
                <a16:creationId xmlns:a16="http://schemas.microsoft.com/office/drawing/2014/main" id="{161C57FC-911D-41BF-0587-98071136C1BD}"/>
              </a:ext>
            </a:extLst>
          </p:cNvPr>
          <p:cNvSpPr txBox="1"/>
          <p:nvPr/>
        </p:nvSpPr>
        <p:spPr>
          <a:xfrm>
            <a:off x="5588316" y="2482772"/>
            <a:ext cx="1172729" cy="37719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b="1" dirty="0">
                <a:solidFill>
                  <a:srgbClr val="C7D440"/>
                </a:solidFill>
                <a:latin typeface="Century Gothic" panose="020B0502020202020204" pitchFamily="34" charset="0"/>
              </a:rPr>
              <a:t>- 20%</a:t>
            </a:r>
          </a:p>
        </p:txBody>
      </p:sp>
      <p:pic>
        <p:nvPicPr>
          <p:cNvPr id="8" name="Image 7" descr="Une image contenant texte, Police, Graphique, clipart&#10;&#10;Description générée automatiquement">
            <a:extLst>
              <a:ext uri="{FF2B5EF4-FFF2-40B4-BE49-F238E27FC236}">
                <a16:creationId xmlns:a16="http://schemas.microsoft.com/office/drawing/2014/main" id="{CB47CAA4-2FA6-6CF8-F301-8EFB90BCD9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12" y="526535"/>
            <a:ext cx="828000" cy="828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385A410-805B-EFC0-A386-0BE4A484A339}"/>
              </a:ext>
            </a:extLst>
          </p:cNvPr>
          <p:cNvSpPr txBox="1"/>
          <p:nvPr/>
        </p:nvSpPr>
        <p:spPr>
          <a:xfrm>
            <a:off x="2749701" y="1127887"/>
            <a:ext cx="170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b="1" i="0" u="none" strike="noStrike" dirty="0">
                <a:solidFill>
                  <a:srgbClr val="067DAC"/>
                </a:solidFill>
                <a:effectLst/>
                <a:latin typeface="Century Gothic" panose="020B0502020202020204" pitchFamily="34" charset="0"/>
              </a:rPr>
              <a:t>6 268</a:t>
            </a:r>
            <a:r>
              <a:rPr lang="fr-BE" b="1" dirty="0">
                <a:solidFill>
                  <a:srgbClr val="067DAC"/>
                </a:solidFill>
                <a:latin typeface="Century Gothic" panose="020B0502020202020204" pitchFamily="34" charset="0"/>
              </a:rPr>
              <a:t> l/vache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A8356F4-D074-AD6B-DC10-418023660BE1}"/>
              </a:ext>
            </a:extLst>
          </p:cNvPr>
          <p:cNvSpPr txBox="1"/>
          <p:nvPr/>
        </p:nvSpPr>
        <p:spPr>
          <a:xfrm>
            <a:off x="7964833" y="1020673"/>
            <a:ext cx="1709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b="1" i="0" u="none" strike="noStrike" dirty="0">
                <a:solidFill>
                  <a:srgbClr val="067DAC"/>
                </a:solidFill>
                <a:effectLst/>
                <a:latin typeface="Century Gothic" panose="020B0502020202020204" pitchFamily="34" charset="0"/>
              </a:rPr>
              <a:t>6 839</a:t>
            </a:r>
            <a:r>
              <a:rPr lang="fr-BE" b="1" dirty="0">
                <a:solidFill>
                  <a:srgbClr val="067DAC"/>
                </a:solidFill>
                <a:latin typeface="Century Gothic" panose="020B0502020202020204" pitchFamily="34" charset="0"/>
              </a:rPr>
              <a:t> l/vache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A2E87D-B3A4-1F16-4DBF-00A621D551E4}"/>
              </a:ext>
            </a:extLst>
          </p:cNvPr>
          <p:cNvSpPr/>
          <p:nvPr/>
        </p:nvSpPr>
        <p:spPr>
          <a:xfrm>
            <a:off x="0" y="-838"/>
            <a:ext cx="335902" cy="1908000"/>
          </a:xfrm>
          <a:prstGeom prst="rect">
            <a:avLst/>
          </a:prstGeom>
          <a:solidFill>
            <a:srgbClr val="067DA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Lait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E86739-C621-31AB-542D-B9C60CB8F614}"/>
              </a:ext>
            </a:extLst>
          </p:cNvPr>
          <p:cNvSpPr/>
          <p:nvPr/>
        </p:nvSpPr>
        <p:spPr>
          <a:xfrm>
            <a:off x="-875" y="1905962"/>
            <a:ext cx="335902" cy="1908000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Viande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DB1AD1F-7BED-638D-320F-64E4D1079930}"/>
              </a:ext>
            </a:extLst>
          </p:cNvPr>
          <p:cNvSpPr txBox="1"/>
          <p:nvPr/>
        </p:nvSpPr>
        <p:spPr>
          <a:xfrm>
            <a:off x="2257138" y="269709"/>
            <a:ext cx="7281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800" b="1" i="0" u="none" strike="noStrike" kern="1200" cap="none" spc="0" normalizeH="0" baseline="0" noProof="0" dirty="0">
                <a:ln>
                  <a:noFill/>
                </a:ln>
                <a:solidFill>
                  <a:srgbClr val="067DAC"/>
                </a:solidFill>
                <a:effectLst/>
                <a:uLnTx/>
                <a:uFillTx/>
                <a:latin typeface="Century Gothic" panose="020B0502020202020204" pitchFamily="34" charset="0"/>
              </a:rPr>
              <a:t>Focus sur les charges d’alimentation </a:t>
            </a:r>
          </a:p>
        </p:txBody>
      </p:sp>
    </p:spTree>
    <p:extLst>
      <p:ext uri="{BB962C8B-B14F-4D97-AF65-F5344CB8AC3E}">
        <p14:creationId xmlns:p14="http://schemas.microsoft.com/office/powerpoint/2010/main" val="80195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"/>
        </p:bldSub>
      </p:bldGraphic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Police, Graphique, clipart&#10;&#10;Description générée automatiquement">
            <a:extLst>
              <a:ext uri="{FF2B5EF4-FFF2-40B4-BE49-F238E27FC236}">
                <a16:creationId xmlns:a16="http://schemas.microsoft.com/office/drawing/2014/main" id="{CB47CAA4-2FA6-6CF8-F301-8EFB90BCD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12" y="526535"/>
            <a:ext cx="828000" cy="82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A2E87D-B3A4-1F16-4DBF-00A621D551E4}"/>
              </a:ext>
            </a:extLst>
          </p:cNvPr>
          <p:cNvSpPr/>
          <p:nvPr/>
        </p:nvSpPr>
        <p:spPr>
          <a:xfrm>
            <a:off x="0" y="-838"/>
            <a:ext cx="335902" cy="1908000"/>
          </a:xfrm>
          <a:prstGeom prst="rect">
            <a:avLst/>
          </a:prstGeom>
          <a:solidFill>
            <a:srgbClr val="067DA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Lait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E86739-C621-31AB-542D-B9C60CB8F614}"/>
              </a:ext>
            </a:extLst>
          </p:cNvPr>
          <p:cNvSpPr/>
          <p:nvPr/>
        </p:nvSpPr>
        <p:spPr>
          <a:xfrm>
            <a:off x="-875" y="1905962"/>
            <a:ext cx="335902" cy="1908000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Viande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DB1AD1F-7BED-638D-320F-64E4D1079930}"/>
              </a:ext>
            </a:extLst>
          </p:cNvPr>
          <p:cNvSpPr txBox="1"/>
          <p:nvPr/>
        </p:nvSpPr>
        <p:spPr>
          <a:xfrm>
            <a:off x="2257138" y="269709"/>
            <a:ext cx="7281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800" b="1" i="0" u="none" strike="noStrike" kern="1200" cap="none" spc="0" normalizeH="0" baseline="0" noProof="0" dirty="0">
                <a:ln>
                  <a:noFill/>
                </a:ln>
                <a:solidFill>
                  <a:srgbClr val="067DAC"/>
                </a:solidFill>
                <a:effectLst/>
                <a:uLnTx/>
                <a:uFillTx/>
                <a:latin typeface="Century Gothic" panose="020B0502020202020204" pitchFamily="34" charset="0"/>
              </a:rPr>
              <a:t>Autonomie / Marge brute / Revenus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5B29674-4D40-05F8-25A0-E0299378D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11" y="1496514"/>
            <a:ext cx="6315441" cy="345825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D9342A2-83F3-C789-B549-7317238F5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912" y="1470788"/>
            <a:ext cx="6315440" cy="391642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C2B3ABD-E45E-D3B0-A12F-D02A8B20B4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014" y="1470788"/>
            <a:ext cx="6811541" cy="3890698"/>
          </a:xfrm>
          <a:prstGeom prst="rect">
            <a:avLst/>
          </a:prstGeom>
        </p:spPr>
      </p:pic>
      <p:sp>
        <p:nvSpPr>
          <p:cNvPr id="15" name="Espace réservé pour une image  2">
            <a:extLst>
              <a:ext uri="{FF2B5EF4-FFF2-40B4-BE49-F238E27FC236}">
                <a16:creationId xmlns:a16="http://schemas.microsoft.com/office/drawing/2014/main" id="{3F1DBD3F-5FE2-BAFA-892A-0BFCC10AB0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87340" y="1633793"/>
            <a:ext cx="4095125" cy="404399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fr-BE" sz="2800" b="1" dirty="0">
                <a:solidFill>
                  <a:srgbClr val="067DAC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Hausse charge UGB = réduction autonomie</a:t>
            </a:r>
          </a:p>
          <a:p>
            <a:pPr marL="0" indent="0" algn="ctr">
              <a:buNone/>
            </a:pPr>
            <a:endParaRPr lang="fr-BE" sz="2800" b="1" dirty="0">
              <a:solidFill>
                <a:srgbClr val="067DAC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fr-BE" sz="2800" b="1" dirty="0">
                <a:solidFill>
                  <a:srgbClr val="067DAC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Réduction autonomie = réduction marge brute (€/100 l lait)</a:t>
            </a:r>
          </a:p>
          <a:p>
            <a:pPr marL="0" indent="0" algn="ctr">
              <a:buNone/>
            </a:pPr>
            <a:endParaRPr lang="fr-BE" sz="2800" b="1" dirty="0">
              <a:solidFill>
                <a:srgbClr val="067DAC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fr-BE" sz="2800" b="1" dirty="0">
                <a:solidFill>
                  <a:srgbClr val="067DAC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Mais au final pas d’impact mesurable sur le revenu</a:t>
            </a:r>
          </a:p>
          <a:p>
            <a:pPr marL="0" indent="0" algn="ctr">
              <a:buNone/>
            </a:pPr>
            <a:endParaRPr lang="fr-BE" sz="2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fr-BE" sz="28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BE" sz="2800" dirty="0">
              <a:solidFill>
                <a:srgbClr val="EE4E2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sz="2800" dirty="0">
              <a:solidFill>
                <a:srgbClr val="EE4E2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sz="2800" dirty="0">
              <a:solidFill>
                <a:srgbClr val="EE4E2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sz="2800" dirty="0">
              <a:solidFill>
                <a:srgbClr val="EE4E2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sz="4000" dirty="0"/>
          </a:p>
        </p:txBody>
      </p:sp>
    </p:spTree>
    <p:extLst>
      <p:ext uri="{BB962C8B-B14F-4D97-AF65-F5344CB8AC3E}">
        <p14:creationId xmlns:p14="http://schemas.microsoft.com/office/powerpoint/2010/main" val="273200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nalisé 2">
      <a:majorFont>
        <a:latin typeface="Arial Rounded MT Bold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E4F923B9A1A94D8DCDA77A76762B0E" ma:contentTypeVersion="18" ma:contentTypeDescription="Crée un document." ma:contentTypeScope="" ma:versionID="3abec42cb31278908f1ff88b204137bc">
  <xsd:schema xmlns:xsd="http://www.w3.org/2001/XMLSchema" xmlns:xs="http://www.w3.org/2001/XMLSchema" xmlns:p="http://schemas.microsoft.com/office/2006/metadata/properties" xmlns:ns2="8dd17b5e-b1c9-457c-a35a-a6423ff008e9" xmlns:ns3="cbe7a469-5e8e-493e-9c78-c0a7502a2544" targetNamespace="http://schemas.microsoft.com/office/2006/metadata/properties" ma:root="true" ma:fieldsID="c4659c55b184820429fd62d71d1038c8" ns2:_="" ns3:_="">
    <xsd:import namespace="8dd17b5e-b1c9-457c-a35a-a6423ff008e9"/>
    <xsd:import namespace="cbe7a469-5e8e-493e-9c78-c0a7502a25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d17b5e-b1c9-457c-a35a-a6423ff008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8f811aa0-1bcc-4df2-8ca9-60bc6057fe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e7a469-5e8e-493e-9c78-c0a7502a254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e57b232-6739-448a-b7f5-cad5e7d952dc}" ma:internalName="TaxCatchAll" ma:showField="CatchAllData" ma:web="cbe7a469-5e8e-493e-9c78-c0a7502a25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dd17b5e-b1c9-457c-a35a-a6423ff008e9">
      <Terms xmlns="http://schemas.microsoft.com/office/infopath/2007/PartnerControls"/>
    </lcf76f155ced4ddcb4097134ff3c332f>
    <TaxCatchAll xmlns="cbe7a469-5e8e-493e-9c78-c0a7502a2544" xsi:nil="true"/>
  </documentManagement>
</p:properties>
</file>

<file path=customXml/itemProps1.xml><?xml version="1.0" encoding="utf-8"?>
<ds:datastoreItem xmlns:ds="http://schemas.openxmlformats.org/officeDocument/2006/customXml" ds:itemID="{24200210-54F1-4AFD-A2F5-521A8C9D89F3}"/>
</file>

<file path=customXml/itemProps2.xml><?xml version="1.0" encoding="utf-8"?>
<ds:datastoreItem xmlns:ds="http://schemas.openxmlformats.org/officeDocument/2006/customXml" ds:itemID="{D2FF2E3D-F692-4277-AB25-D2072FDB0C13}"/>
</file>

<file path=customXml/itemProps3.xml><?xml version="1.0" encoding="utf-8"?>
<ds:datastoreItem xmlns:ds="http://schemas.openxmlformats.org/officeDocument/2006/customXml" ds:itemID="{70B1E412-1060-4EE8-B595-4C89292240C2}"/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428</Words>
  <Application>Microsoft Office PowerPoint</Application>
  <PresentationFormat>Grand écran</PresentationFormat>
  <Paragraphs>122</Paragraphs>
  <Slides>13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13</vt:i4>
      </vt:variant>
    </vt:vector>
  </HeadingPairs>
  <TitlesOfParts>
    <vt:vector size="22" baseType="lpstr">
      <vt:lpstr>Arial</vt:lpstr>
      <vt:lpstr>Avenir Next LT Pro</vt:lpstr>
      <vt:lpstr>Avenir Next LT Pro Demi</vt:lpstr>
      <vt:lpstr>Calibri</vt:lpstr>
      <vt:lpstr>Century</vt:lpstr>
      <vt:lpstr>Century Gothic</vt:lpstr>
      <vt:lpstr>Wingdings</vt:lpstr>
      <vt:lpstr>1_Thème Office</vt:lpstr>
      <vt:lpstr>2_Thème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SPW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NOIRET Aurélie</dc:creator>
  <cp:lastModifiedBy>MISERQUE Olivier</cp:lastModifiedBy>
  <cp:revision>38</cp:revision>
  <cp:lastPrinted>2025-01-21T07:46:15Z</cp:lastPrinted>
  <dcterms:created xsi:type="dcterms:W3CDTF">2025-01-06T10:04:26Z</dcterms:created>
  <dcterms:modified xsi:type="dcterms:W3CDTF">2025-02-03T09:36:38Z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7a477d1-147d-4e34-b5e3-7b26d2f44870_Enabled">
    <vt:lpwstr>true</vt:lpwstr>
  </property>
  <property fmtid="{D5CDD505-2E9C-101B-9397-08002B2CF9AE}" pid="3" name="MSIP_Label_97a477d1-147d-4e34-b5e3-7b26d2f44870_SetDate">
    <vt:lpwstr>2025-01-06T14:15:24Z</vt:lpwstr>
  </property>
  <property fmtid="{D5CDD505-2E9C-101B-9397-08002B2CF9AE}" pid="4" name="MSIP_Label_97a477d1-147d-4e34-b5e3-7b26d2f44870_Method">
    <vt:lpwstr>Standard</vt:lpwstr>
  </property>
  <property fmtid="{D5CDD505-2E9C-101B-9397-08002B2CF9AE}" pid="5" name="MSIP_Label_97a477d1-147d-4e34-b5e3-7b26d2f44870_Name">
    <vt:lpwstr>97a477d1-147d-4e34-b5e3-7b26d2f44870</vt:lpwstr>
  </property>
  <property fmtid="{D5CDD505-2E9C-101B-9397-08002B2CF9AE}" pid="6" name="MSIP_Label_97a477d1-147d-4e34-b5e3-7b26d2f44870_SiteId">
    <vt:lpwstr>1f816a84-7aa6-4a56-b22a-7b3452fa8681</vt:lpwstr>
  </property>
  <property fmtid="{D5CDD505-2E9C-101B-9397-08002B2CF9AE}" pid="7" name="MSIP_Label_97a477d1-147d-4e34-b5e3-7b26d2f44870_ActionId">
    <vt:lpwstr>34a8b750-a9e4-4acb-9ccd-83beefb2d255</vt:lpwstr>
  </property>
  <property fmtid="{D5CDD505-2E9C-101B-9397-08002B2CF9AE}" pid="8" name="MSIP_Label_97a477d1-147d-4e34-b5e3-7b26d2f44870_ContentBits">
    <vt:lpwstr>0</vt:lpwstr>
  </property>
  <property fmtid="{D5CDD505-2E9C-101B-9397-08002B2CF9AE}" pid="9" name="ContentTypeId">
    <vt:lpwstr>0x010100E7E4F923B9A1A94D8DCDA77A76762B0E</vt:lpwstr>
  </property>
</Properties>
</file>